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9625E6-F076-4B97-B4AE-AC0C7F7AAFF9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582107-A2AF-43BA-843D-5E444121F6A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388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25E6-F076-4B97-B4AE-AC0C7F7AAFF9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2107-A2AF-43BA-843D-5E444121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3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25E6-F076-4B97-B4AE-AC0C7F7AAFF9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2107-A2AF-43BA-843D-5E444121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67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25E6-F076-4B97-B4AE-AC0C7F7AAFF9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2107-A2AF-43BA-843D-5E444121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03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25E6-F076-4B97-B4AE-AC0C7F7AAFF9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2107-A2AF-43BA-843D-5E444121F6A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233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25E6-F076-4B97-B4AE-AC0C7F7AAFF9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2107-A2AF-43BA-843D-5E444121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1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25E6-F076-4B97-B4AE-AC0C7F7AAFF9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2107-A2AF-43BA-843D-5E444121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25E6-F076-4B97-B4AE-AC0C7F7AAFF9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2107-A2AF-43BA-843D-5E444121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4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25E6-F076-4B97-B4AE-AC0C7F7AAFF9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2107-A2AF-43BA-843D-5E444121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9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25E6-F076-4B97-B4AE-AC0C7F7AAFF9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2107-A2AF-43BA-843D-5E444121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61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625E6-F076-4B97-B4AE-AC0C7F7AAFF9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82107-A2AF-43BA-843D-5E444121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08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99625E6-F076-4B97-B4AE-AC0C7F7AAFF9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B582107-A2AF-43BA-843D-5E444121F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1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7bIFOdc_TQ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odor.org/succeed-1.0/forensic/observation/observe1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odor.org/succeed-1.0/forensic/observation/observe3.jpg" TargetMode="External"/><Relationship Id="rId2" Type="http://schemas.openxmlformats.org/officeDocument/2006/relationships/hyperlink" Target="http://www.shodor.org/succeed-1.0/forensic/observation/observe2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Observation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44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www.shodor.org/succeed-1.0/forensic/observation/observe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841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Investigators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577340"/>
            <a:ext cx="9872871" cy="505206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How </a:t>
            </a:r>
            <a:r>
              <a:rPr lang="en-US" b="1" dirty="0"/>
              <a:t>many cars were in the intersection?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0"/>
            <a:r>
              <a:rPr lang="en-US" b="1" dirty="0" smtClean="0"/>
              <a:t>Across </a:t>
            </a:r>
            <a:r>
              <a:rPr lang="en-US" b="1" dirty="0"/>
              <a:t>the street, are there any parked cars on the side?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0"/>
            <a:r>
              <a:rPr lang="en-US" b="1" dirty="0"/>
              <a:t>Can you describe at least one of the cars driving through the intersection</a:t>
            </a:r>
            <a:r>
              <a:rPr lang="en-US" b="1" dirty="0" smtClean="0"/>
              <a:t>?</a:t>
            </a:r>
          </a:p>
          <a:p>
            <a:pPr lvl="0"/>
            <a:r>
              <a:rPr lang="en-US" b="1" dirty="0" smtClean="0"/>
              <a:t>Are there any other potential witnesses?</a:t>
            </a:r>
          </a:p>
          <a:p>
            <a:pPr lvl="0"/>
            <a:r>
              <a:rPr lang="en-US" b="1" dirty="0" smtClean="0"/>
              <a:t>What was this witness doing?</a:t>
            </a:r>
          </a:p>
          <a:p>
            <a:pPr marL="45720" lvl="0" indent="0">
              <a:buNone/>
            </a:pPr>
            <a:endParaRPr lang="en-US" dirty="0"/>
          </a:p>
          <a:p>
            <a:pPr lvl="0"/>
            <a:r>
              <a:rPr lang="en-US" b="1" dirty="0" smtClean="0"/>
              <a:t>What </a:t>
            </a:r>
            <a:r>
              <a:rPr lang="en-US" b="1" dirty="0"/>
              <a:t>was the speed limit?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0"/>
            <a:r>
              <a:rPr lang="en-US" b="1" dirty="0"/>
              <a:t>Was there anyone parked in the first parking spot?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82980" y="1577340"/>
            <a:ext cx="10528191" cy="50520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>Answer: 2</a:t>
            </a:r>
            <a:endParaRPr lang="en-US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>Yes</a:t>
            </a:r>
          </a:p>
          <a:p>
            <a:pPr marL="4572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i="1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Yes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They should have noticed a person mowing a lawn across the street.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i="1" dirty="0" smtClean="0">
                <a:solidFill>
                  <a:schemeClr val="tx1"/>
                </a:solidFill>
              </a:rPr>
              <a:t>35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i="1" dirty="0" smtClean="0">
                <a:solidFill>
                  <a:schemeClr val="tx1"/>
                </a:solidFill>
              </a:rPr>
              <a:t>No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66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548641"/>
            <a:ext cx="10607040" cy="414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influences our observations?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4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Watch the commercial provided by the teacher.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4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 the questions on the sheet provided.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99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https://www.youtube.com/watch?v=_</a:t>
            </a:r>
            <a:r>
              <a:rPr lang="en-US" dirty="0" smtClean="0">
                <a:hlinkClick r:id="rId2"/>
              </a:rPr>
              <a:t>7bIFOdc_TQ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26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" y="83820"/>
            <a:ext cx="9875520" cy="1356360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" y="1143000"/>
            <a:ext cx="11635740" cy="5486400"/>
          </a:xfrm>
        </p:spPr>
        <p:txBody>
          <a:bodyPr numCol="2">
            <a:normAutofit fontScale="92500" lnSpcReduction="10000"/>
          </a:bodyPr>
          <a:lstStyle/>
          <a:p>
            <a:pPr lvl="0"/>
            <a:r>
              <a:rPr lang="en-US" sz="2400" dirty="0"/>
              <a:t>How many people are in the video?</a:t>
            </a:r>
          </a:p>
          <a:p>
            <a:pPr lvl="0"/>
            <a:r>
              <a:rPr lang="en-US" sz="2400" dirty="0"/>
              <a:t>Describe the main character(s) in the commercial in terms of:</a:t>
            </a:r>
          </a:p>
          <a:p>
            <a:pPr lvl="1"/>
            <a:r>
              <a:rPr lang="en-US" dirty="0"/>
              <a:t>Size</a:t>
            </a:r>
          </a:p>
          <a:p>
            <a:pPr lvl="1"/>
            <a:r>
              <a:rPr lang="en-US" dirty="0"/>
              <a:t>Age</a:t>
            </a:r>
          </a:p>
          <a:p>
            <a:pPr lvl="1"/>
            <a:r>
              <a:rPr lang="en-US" dirty="0"/>
              <a:t>Skin color</a:t>
            </a:r>
          </a:p>
          <a:p>
            <a:pPr lvl="1"/>
            <a:r>
              <a:rPr lang="en-US" dirty="0"/>
              <a:t>Height</a:t>
            </a:r>
          </a:p>
          <a:p>
            <a:pPr lvl="1"/>
            <a:r>
              <a:rPr lang="en-US" dirty="0"/>
              <a:t>Weight</a:t>
            </a:r>
          </a:p>
          <a:p>
            <a:pPr lvl="1"/>
            <a:r>
              <a:rPr lang="en-US" dirty="0"/>
              <a:t>Hair: style, color, length</a:t>
            </a:r>
          </a:p>
          <a:p>
            <a:pPr lvl="1"/>
            <a:r>
              <a:rPr lang="en-US" dirty="0"/>
              <a:t>Clothing</a:t>
            </a:r>
          </a:p>
          <a:p>
            <a:pPr lvl="1"/>
            <a:r>
              <a:rPr lang="en-US" dirty="0"/>
              <a:t>Hat</a:t>
            </a:r>
          </a:p>
          <a:p>
            <a:pPr lvl="1"/>
            <a:r>
              <a:rPr lang="en-US" dirty="0"/>
              <a:t>Glasses</a:t>
            </a:r>
          </a:p>
          <a:p>
            <a:pPr lvl="1"/>
            <a:r>
              <a:rPr lang="en-US" dirty="0"/>
              <a:t>Distinguishing features</a:t>
            </a:r>
          </a:p>
          <a:p>
            <a:pPr lvl="1"/>
            <a:r>
              <a:rPr lang="en-US" dirty="0"/>
              <a:t>Jewelry</a:t>
            </a:r>
          </a:p>
          <a:p>
            <a:pPr lvl="1"/>
            <a:r>
              <a:rPr lang="en-US" dirty="0"/>
              <a:t>Beard or no beard</a:t>
            </a:r>
          </a:p>
          <a:p>
            <a:pPr lvl="1"/>
            <a:r>
              <a:rPr lang="en-US" dirty="0"/>
              <a:t>Any physical limitations</a:t>
            </a:r>
          </a:p>
          <a:p>
            <a:pPr lvl="0"/>
            <a:r>
              <a:rPr lang="en-US" sz="2400" dirty="0"/>
              <a:t>Describe the other people in the commercial.</a:t>
            </a:r>
          </a:p>
          <a:p>
            <a:pPr lvl="0"/>
            <a:r>
              <a:rPr lang="en-US" sz="2400" dirty="0"/>
              <a:t>Describe the area where the video was located.</a:t>
            </a:r>
          </a:p>
          <a:p>
            <a:pPr lvl="0"/>
            <a:r>
              <a:rPr lang="en-US" sz="2400" dirty="0"/>
              <a:t>What furniture, if any, was in the commercial?</a:t>
            </a:r>
          </a:p>
          <a:p>
            <a:pPr lvl="0"/>
            <a:r>
              <a:rPr lang="en-US" sz="2400" dirty="0"/>
              <a:t>Was the time noted?</a:t>
            </a:r>
          </a:p>
          <a:p>
            <a:pPr lvl="0"/>
            <a:r>
              <a:rPr lang="en-US" sz="2400" dirty="0"/>
              <a:t>Was it possible to determine the season?</a:t>
            </a:r>
          </a:p>
          <a:p>
            <a:pPr lvl="0"/>
            <a:r>
              <a:rPr lang="en-US" sz="2400" dirty="0"/>
              <a:t>What were the people doing in the commercial?</a:t>
            </a:r>
          </a:p>
          <a:p>
            <a:pPr lvl="0"/>
            <a:r>
              <a:rPr lang="en-US" sz="2400" dirty="0"/>
              <a:t>Were there any cars in the commercial? If so, describe the:</a:t>
            </a:r>
          </a:p>
          <a:p>
            <a:pPr lvl="1"/>
            <a:r>
              <a:rPr lang="en-US" dirty="0"/>
              <a:t>Model</a:t>
            </a:r>
          </a:p>
          <a:p>
            <a:pPr lvl="1"/>
            <a:r>
              <a:rPr lang="en-US" dirty="0"/>
              <a:t>Year</a:t>
            </a:r>
          </a:p>
          <a:p>
            <a:pPr lvl="1"/>
            <a:r>
              <a:rPr lang="en-US" dirty="0"/>
              <a:t>Color</a:t>
            </a:r>
          </a:p>
          <a:p>
            <a:pPr lvl="1"/>
            <a:r>
              <a:rPr lang="en-US" dirty="0"/>
              <a:t>License plate number</a:t>
            </a:r>
          </a:p>
          <a:p>
            <a:pPr lvl="0"/>
            <a:r>
              <a:rPr lang="en-US" sz="2400" dirty="0"/>
              <a:t>How long was the video?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41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be a good observer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9872871" cy="5052060"/>
          </a:xfrm>
        </p:spPr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en-US" dirty="0" smtClean="0"/>
              <a:t>Make a conscious effort to examine our environment systematically</a:t>
            </a:r>
          </a:p>
          <a:p>
            <a:pPr lvl="1"/>
            <a:r>
              <a:rPr lang="en-US" dirty="0" smtClean="0"/>
              <a:t>At a crime scene, start at one corner and run your eyes slowly over the place looking at everything you see.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Consciously decide to observe everything, no matter how small or how unfamiliar, no matter what our emotions or previous experiences.</a:t>
            </a:r>
          </a:p>
          <a:p>
            <a:pPr lvl="1"/>
            <a:r>
              <a:rPr lang="en-US" dirty="0" smtClean="0"/>
              <a:t>This prevents the brain from filtering out ‘unimportant’ information without your awareness.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Concentrate first and foremost on gathering all of the available information and leaving the interpretation until we have as much information as possible.</a:t>
            </a:r>
          </a:p>
          <a:p>
            <a:pPr lvl="1"/>
            <a:r>
              <a:rPr lang="en-US" dirty="0" smtClean="0"/>
              <a:t>This prevents the brain from interpreting what we see by finding patterns and making connections.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Write down and photograph as much information as possible.</a:t>
            </a:r>
          </a:p>
          <a:p>
            <a:pPr lvl="1"/>
            <a:r>
              <a:rPr lang="en-US" dirty="0" smtClean="0"/>
              <a:t>Our memories are faulty and physical documentation is important in admitting evidence into court.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45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Observant Are You?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/>
              <a:t>This </a:t>
            </a:r>
            <a:r>
              <a:rPr lang="en-US" sz="2800" dirty="0"/>
              <a:t>activity demonstrates our ability to remember details accurately. Testimony about personal experiences is frequently used during an investigation, and can even make or break a case. </a:t>
            </a:r>
            <a:endParaRPr lang="en-US" sz="2800" dirty="0" smtClean="0"/>
          </a:p>
          <a:p>
            <a:r>
              <a:rPr lang="en-US" sz="2800" dirty="0" smtClean="0"/>
              <a:t>How </a:t>
            </a:r>
            <a:r>
              <a:rPr lang="en-US" sz="2800" dirty="0"/>
              <a:t>accurately do people remember what they have seen? </a:t>
            </a:r>
            <a:endParaRPr lang="en-US" sz="2800" dirty="0" smtClean="0"/>
          </a:p>
          <a:p>
            <a:r>
              <a:rPr lang="en-US" sz="2800" dirty="0" smtClean="0"/>
              <a:t>What </a:t>
            </a:r>
            <a:r>
              <a:rPr lang="en-US" sz="2800" dirty="0"/>
              <a:t>factors may play a role in what we can remember and describe about something we have witnessed? </a:t>
            </a:r>
            <a:endParaRPr lang="en-US" sz="2800" dirty="0" smtClean="0"/>
          </a:p>
          <a:p>
            <a:pPr marL="45720" indent="0">
              <a:buNone/>
            </a:pPr>
            <a:r>
              <a:rPr lang="en-US" sz="2800" dirty="0" smtClean="0"/>
              <a:t>Consider </a:t>
            </a:r>
            <a:r>
              <a:rPr lang="en-US" sz="2800" dirty="0"/>
              <a:t>these </a:t>
            </a:r>
            <a:r>
              <a:rPr lang="en-US" sz="2800" dirty="0" smtClean="0"/>
              <a:t>questions on the next slide </a:t>
            </a:r>
            <a:r>
              <a:rPr lang="en-US" sz="2800" dirty="0"/>
              <a:t>as you do the following activity.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54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Directions: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Observe </a:t>
            </a:r>
            <a:r>
              <a:rPr lang="en-US" dirty="0"/>
              <a:t>the </a:t>
            </a:r>
            <a:r>
              <a:rPr lang="en-US" u="sng" dirty="0">
                <a:hlinkClick r:id="rId2"/>
              </a:rPr>
              <a:t>picture</a:t>
            </a:r>
            <a:r>
              <a:rPr lang="en-US" dirty="0"/>
              <a:t> for exactly 30 seconds. Look at everything you think might be important.</a:t>
            </a:r>
          </a:p>
          <a:p>
            <a:pPr lvl="0"/>
            <a:r>
              <a:rPr lang="en-US" dirty="0"/>
              <a:t>After 30 seconds, answer the questions on the next page on a sheet of paper. (Do not read the questions before you look at the picture!)</a:t>
            </a:r>
          </a:p>
          <a:p>
            <a:pPr lvl="0"/>
            <a:r>
              <a:rPr lang="en-US" dirty="0"/>
              <a:t>How observant were you? Compare your answers to the picture.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17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www.shodor.org/succeed-1.0/forensic/observation/observe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169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Observation Questions - Picture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Are </a:t>
            </a:r>
            <a:r>
              <a:rPr lang="en-US" sz="3200" dirty="0"/>
              <a:t>there cars parked on the sides of the road?</a:t>
            </a:r>
          </a:p>
          <a:p>
            <a:pPr lvl="0"/>
            <a:r>
              <a:rPr lang="en-US" sz="3200" dirty="0"/>
              <a:t>What color is the pickup truck driving in the road?</a:t>
            </a:r>
          </a:p>
          <a:p>
            <a:pPr lvl="0"/>
            <a:r>
              <a:rPr lang="en-US" sz="3200" dirty="0"/>
              <a:t>Any minivans around?</a:t>
            </a:r>
          </a:p>
          <a:p>
            <a:pPr lvl="0"/>
            <a:r>
              <a:rPr lang="en-US" sz="3200" dirty="0"/>
              <a:t>What does the blue sign say?</a:t>
            </a:r>
          </a:p>
          <a:p>
            <a:pPr lvl="0"/>
            <a:r>
              <a:rPr lang="en-US" sz="3200" dirty="0"/>
              <a:t>What's the speed limit?</a:t>
            </a:r>
          </a:p>
          <a:p>
            <a:pPr lvl="0"/>
            <a:r>
              <a:rPr lang="en-US" sz="3200" dirty="0"/>
              <a:t>Are there any pedestrians on the road?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69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Observant are Other People?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/>
              <a:t>In the last exercise you may have forgotten some details, and remembered other things incorrectly. As you experienced, your own memory can sometimes fool you. </a:t>
            </a:r>
            <a:endParaRPr lang="en-US" sz="3200" dirty="0" smtClean="0"/>
          </a:p>
          <a:p>
            <a:pPr marL="45720" indent="0">
              <a:buNone/>
            </a:pPr>
            <a:r>
              <a:rPr lang="en-US" sz="3200" dirty="0" smtClean="0"/>
              <a:t>But </a:t>
            </a:r>
            <a:r>
              <a:rPr lang="en-US" sz="3200" dirty="0"/>
              <a:t>what about other people's memories? Try out these exercises to see how witnesses to the same scene remember different details. </a:t>
            </a:r>
            <a:endParaRPr lang="en-US" sz="3200" dirty="0" smtClean="0"/>
          </a:p>
          <a:p>
            <a:pPr marL="45720" indent="0">
              <a:buNone/>
            </a:pPr>
            <a:r>
              <a:rPr lang="en-US" sz="3200" dirty="0" smtClean="0"/>
              <a:t>Think </a:t>
            </a:r>
            <a:r>
              <a:rPr lang="en-US" sz="3200" dirty="0"/>
              <a:t>about how useful an individual's testimony can be. Does it help to have several witnesses to a scene?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34950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Directions</a:t>
            </a:r>
            <a:r>
              <a:rPr lang="en-US" b="1" i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lvl="0" indent="-457200">
              <a:buFont typeface="+mj-lt"/>
              <a:buAutoNum type="arabicPeriod"/>
            </a:pPr>
            <a:r>
              <a:rPr lang="en-US" dirty="0"/>
              <a:t>Choose several people to be observers and choose two people to be investigators. 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dirty="0"/>
              <a:t>Allow the observers to look at the </a:t>
            </a:r>
            <a:r>
              <a:rPr lang="en-US" u="sng" dirty="0">
                <a:hlinkClick r:id="rId2"/>
              </a:rPr>
              <a:t>picture</a:t>
            </a:r>
            <a:r>
              <a:rPr lang="en-US" dirty="0"/>
              <a:t> or </a:t>
            </a:r>
            <a:r>
              <a:rPr lang="en-US" u="sng" dirty="0">
                <a:hlinkClick r:id="rId3"/>
              </a:rPr>
              <a:t>this picture</a:t>
            </a:r>
            <a:r>
              <a:rPr lang="en-US" dirty="0"/>
              <a:t> for 30 seconds. The investigators should not look at the picture. </a:t>
            </a:r>
          </a:p>
          <a:p>
            <a:pPr marL="502920" lvl="0" indent="-457200">
              <a:buFont typeface="+mj-lt"/>
              <a:buAutoNum type="arabicPeriod"/>
            </a:pPr>
            <a:r>
              <a:rPr lang="en-US" dirty="0"/>
              <a:t>After 30 seconds, the investigators should begin questioning the observers. Each Investigator should question each observer. Then, the Investigators should attempt to reconstruct the scene based on the "eyewitness testimony".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007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www.shodor.org/succeed-1.0/forensic/observation/observe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0999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 for Investigators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Investigators can use these questions to guide their inquiry, but may also think of their own questions.</a:t>
            </a:r>
          </a:p>
          <a:p>
            <a:pPr marL="45720" indent="0">
              <a:buNone/>
            </a:pPr>
            <a:r>
              <a:rPr lang="en-US" dirty="0"/>
              <a:t>	</a:t>
            </a:r>
          </a:p>
          <a:p>
            <a:pPr lvl="0"/>
            <a:r>
              <a:rPr lang="en-US" b="1" dirty="0"/>
              <a:t>About how many cars can you see?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0"/>
            <a:r>
              <a:rPr lang="en-US" b="1" dirty="0"/>
              <a:t>Can you describe some of the cars in the lot?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59280" y="361503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b="1" dirty="0" smtClean="0"/>
              <a:t>7</a:t>
            </a:r>
          </a:p>
          <a:p>
            <a:pPr lvl="0"/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i="1" dirty="0"/>
              <a:t>Answer: grey Toyota Tundra pickup, blue Honda Accord sedan, grey Toyota Camry sedan, grey Honda Accord wagon, red Dodge Neon sedan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78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31</TotalTime>
  <Words>670</Words>
  <Application>Microsoft Office PowerPoint</Application>
  <PresentationFormat>Widescreen</PresentationFormat>
  <Paragraphs>91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Corbel</vt:lpstr>
      <vt:lpstr>Times New Roman</vt:lpstr>
      <vt:lpstr>Basis</vt:lpstr>
      <vt:lpstr>Observation activity</vt:lpstr>
      <vt:lpstr>How Observant Are You? </vt:lpstr>
      <vt:lpstr>Directions: </vt:lpstr>
      <vt:lpstr>PowerPoint Presentation</vt:lpstr>
      <vt:lpstr>Observation Questions - Picture </vt:lpstr>
      <vt:lpstr>How Observant are Other People?</vt:lpstr>
      <vt:lpstr>Directions:</vt:lpstr>
      <vt:lpstr>PowerPoint Presentation</vt:lpstr>
      <vt:lpstr>Questions for Investigators</vt:lpstr>
      <vt:lpstr>PowerPoint Presentation</vt:lpstr>
      <vt:lpstr>Questions for Investigators</vt:lpstr>
      <vt:lpstr>PowerPoint Presentation</vt:lpstr>
      <vt:lpstr>PowerPoint Presentation</vt:lpstr>
      <vt:lpstr>Questions</vt:lpstr>
      <vt:lpstr>How to be a good observer</vt:lpstr>
    </vt:vector>
  </TitlesOfParts>
  <Company>Academy School District #20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 activity</dc:title>
  <dc:creator>Kristi Follett</dc:creator>
  <cp:lastModifiedBy>Kristi Follett</cp:lastModifiedBy>
  <cp:revision>4</cp:revision>
  <dcterms:created xsi:type="dcterms:W3CDTF">2014-08-16T20:01:30Z</dcterms:created>
  <dcterms:modified xsi:type="dcterms:W3CDTF">2014-08-18T15:05:52Z</dcterms:modified>
</cp:coreProperties>
</file>