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71" r:id="rId15"/>
    <p:sldId id="272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55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74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0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3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8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81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34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2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57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9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81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08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42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4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01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8: Acids and 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062" y="3886200"/>
            <a:ext cx="10433538" cy="1928446"/>
          </a:xfrm>
        </p:spPr>
        <p:txBody>
          <a:bodyPr>
            <a:normAutofit/>
          </a:bodyPr>
          <a:lstStyle/>
          <a:p>
            <a:r>
              <a:rPr lang="en-US" dirty="0" smtClean="0"/>
              <a:t>Topic 8.3: The pH scale is an artificial scale used to distinguish between acid, neutral, and basic/alkaline solutions</a:t>
            </a:r>
          </a:p>
          <a:p>
            <a:r>
              <a:rPr lang="en-US" dirty="0" smtClean="0"/>
              <a:t>Topic 8.4: The pH depends on the concentration of the solution. The strength of acids or bases depends on the extent to which they dissociate in aqueous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3" y="609600"/>
            <a:ext cx="10724605" cy="1088571"/>
          </a:xfrm>
        </p:spPr>
        <p:txBody>
          <a:bodyPr/>
          <a:lstStyle/>
          <a:p>
            <a:r>
              <a:rPr lang="en-US" dirty="0" smtClean="0"/>
              <a:t>The relationship between H</a:t>
            </a:r>
            <a:r>
              <a:rPr lang="en-US" baseline="30000" dirty="0" smtClean="0"/>
              <a:t>+</a:t>
            </a:r>
            <a:r>
              <a:rPr lang="en-US" dirty="0" smtClean="0"/>
              <a:t> and OH</a:t>
            </a:r>
            <a:r>
              <a:rPr lang="en-US" baseline="30000" dirty="0" smtClean="0"/>
              <a:t>-</a:t>
            </a:r>
            <a:r>
              <a:rPr lang="en-US" dirty="0" smtClean="0"/>
              <a:t> is 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528" y="1606730"/>
            <a:ext cx="9994083" cy="2351315"/>
          </a:xfrm>
        </p:spPr>
        <p:txBody>
          <a:bodyPr/>
          <a:lstStyle/>
          <a:p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x [OH</a:t>
            </a:r>
            <a:r>
              <a:rPr lang="en-US" baseline="30000" dirty="0" smtClean="0"/>
              <a:t>-</a:t>
            </a:r>
            <a:r>
              <a:rPr lang="en-US" dirty="0" smtClean="0"/>
              <a:t>] gives a constant value</a:t>
            </a:r>
          </a:p>
          <a:p>
            <a:r>
              <a:rPr lang="en-US" dirty="0" smtClean="0"/>
              <a:t>Example: given [H</a:t>
            </a:r>
            <a:r>
              <a:rPr lang="en-US" baseline="30000" dirty="0" smtClean="0"/>
              <a:t>+</a:t>
            </a:r>
            <a:r>
              <a:rPr lang="en-US" dirty="0" smtClean="0"/>
              <a:t>] = 4.60 x10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dm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What is [OH</a:t>
            </a:r>
            <a:r>
              <a:rPr lang="en-US" baseline="30000" dirty="0" smtClean="0"/>
              <a:t>-</a:t>
            </a:r>
            <a:r>
              <a:rPr lang="en-US" dirty="0" smtClean="0"/>
              <a:t>]?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28" y="3423964"/>
            <a:ext cx="5158600" cy="1748927"/>
          </a:xfrm>
          <a:prstGeom prst="rect">
            <a:avLst/>
          </a:prstGeom>
        </p:spPr>
      </p:pic>
      <p:pic>
        <p:nvPicPr>
          <p:cNvPr id="7170" name="Picture 2" descr="Image result for pH jo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8" y="1606730"/>
            <a:ext cx="4573180" cy="46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3" y="609600"/>
            <a:ext cx="10724605" cy="1088571"/>
          </a:xfrm>
        </p:spPr>
        <p:txBody>
          <a:bodyPr/>
          <a:lstStyle/>
          <a:p>
            <a:r>
              <a:rPr lang="en-US" dirty="0" smtClean="0"/>
              <a:t>8.4: strong and weak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89" y="2325186"/>
            <a:ext cx="3538181" cy="3983624"/>
          </a:xfrm>
        </p:spPr>
        <p:txBody>
          <a:bodyPr/>
          <a:lstStyle/>
          <a:p>
            <a:r>
              <a:rPr lang="en-US" dirty="0" smtClean="0"/>
              <a:t>Strength of the acid/base depends on the extent of </a:t>
            </a:r>
            <a:r>
              <a:rPr lang="en-US" dirty="0" smtClean="0"/>
              <a:t>ionization</a:t>
            </a:r>
          </a:p>
          <a:p>
            <a:endParaRPr lang="en-US" dirty="0" smtClean="0"/>
          </a:p>
          <a:p>
            <a:r>
              <a:rPr lang="en-US" dirty="0" smtClean="0"/>
              <a:t>Unfortunately, some of this is memorization as to which common acids/bases are strong/weak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28" y="1720503"/>
            <a:ext cx="5250474" cy="372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329" y="2325186"/>
            <a:ext cx="7810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3" y="313510"/>
            <a:ext cx="10724605" cy="860445"/>
          </a:xfrm>
        </p:spPr>
        <p:txBody>
          <a:bodyPr/>
          <a:lstStyle/>
          <a:p>
            <a:r>
              <a:rPr lang="en-US" dirty="0" smtClean="0"/>
              <a:t>8.4: strong and weak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1" y="1031966"/>
            <a:ext cx="9994083" cy="5212080"/>
          </a:xfrm>
        </p:spPr>
        <p:txBody>
          <a:bodyPr>
            <a:normAutofit/>
          </a:bodyPr>
          <a:lstStyle/>
          <a:p>
            <a:r>
              <a:rPr lang="en-US" dirty="0" smtClean="0"/>
              <a:t>Strong acids</a:t>
            </a:r>
          </a:p>
          <a:p>
            <a:r>
              <a:rPr lang="en-US" dirty="0" smtClean="0"/>
              <a:t>Since they dissociate almost completely, there is only one directional yield sign</a:t>
            </a:r>
          </a:p>
          <a:p>
            <a:endParaRPr lang="en-US" dirty="0"/>
          </a:p>
          <a:p>
            <a:r>
              <a:rPr lang="en-US" dirty="0" smtClean="0"/>
              <a:t>Good proton donor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Weak acids</a:t>
            </a:r>
          </a:p>
          <a:p>
            <a:r>
              <a:rPr lang="en-US" dirty="0" smtClean="0"/>
              <a:t>Only dissociate partially, so both directional arrows are present (equilibrium)</a:t>
            </a:r>
          </a:p>
          <a:p>
            <a:endParaRPr lang="en-US" dirty="0" smtClean="0"/>
          </a:p>
          <a:p>
            <a:r>
              <a:rPr lang="en-US" dirty="0" smtClean="0"/>
              <a:t>Poor proton donor</a:t>
            </a:r>
          </a:p>
          <a:p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854100" y="2117539"/>
            <a:ext cx="5486178" cy="476932"/>
            <a:chOff x="2978442" y="3494177"/>
            <a:chExt cx="5486178" cy="47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230" r="13075" b="83857"/>
            <a:stretch/>
          </p:blipFill>
          <p:spPr>
            <a:xfrm>
              <a:off x="2978442" y="3507241"/>
              <a:ext cx="5486178" cy="4377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381897" y="3494177"/>
              <a:ext cx="418012" cy="476932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13997" y="4726661"/>
            <a:ext cx="7267107" cy="499723"/>
            <a:chOff x="2340124" y="4973613"/>
            <a:chExt cx="7267107" cy="4997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226" t="80687" r="-127" b="371"/>
            <a:stretch/>
          </p:blipFill>
          <p:spPr>
            <a:xfrm>
              <a:off x="2340124" y="4976948"/>
              <a:ext cx="7267107" cy="49638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43155" y="4973613"/>
              <a:ext cx="418012" cy="476932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081" t="457" r="1542" b="75648"/>
          <a:stretch/>
        </p:blipFill>
        <p:spPr>
          <a:xfrm>
            <a:off x="2373014" y="3016669"/>
            <a:ext cx="7149075" cy="692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76621"/>
          <a:stretch/>
        </p:blipFill>
        <p:spPr>
          <a:xfrm>
            <a:off x="2180315" y="5606746"/>
            <a:ext cx="7931519" cy="71675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4750848">
            <a:off x="9227655" y="2375698"/>
            <a:ext cx="315505" cy="1418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5077902">
            <a:off x="10524548" y="4794559"/>
            <a:ext cx="272717" cy="1659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047775" y="2608890"/>
            <a:ext cx="1762303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Weak base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191" y="5090084"/>
            <a:ext cx="152381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Strong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3" y="313510"/>
            <a:ext cx="10724605" cy="860445"/>
          </a:xfrm>
        </p:spPr>
        <p:txBody>
          <a:bodyPr/>
          <a:lstStyle/>
          <a:p>
            <a:r>
              <a:rPr lang="en-US" dirty="0" smtClean="0"/>
              <a:t>8.4: strong and weak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1" y="1031966"/>
            <a:ext cx="9994083" cy="5212080"/>
          </a:xfrm>
        </p:spPr>
        <p:txBody>
          <a:bodyPr>
            <a:normAutofit/>
          </a:bodyPr>
          <a:lstStyle/>
          <a:p>
            <a:r>
              <a:rPr lang="en-US" dirty="0" smtClean="0"/>
              <a:t>Strong acids</a:t>
            </a:r>
          </a:p>
          <a:p>
            <a:pPr lvl="1"/>
            <a:r>
              <a:rPr lang="en-US" dirty="0" smtClean="0"/>
              <a:t>Products are favored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Weak acids</a:t>
            </a:r>
          </a:p>
          <a:p>
            <a:pPr lvl="1"/>
            <a:r>
              <a:rPr lang="en-US" dirty="0" smtClean="0"/>
              <a:t>Reactants are favored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Thus, for acids, the weaker conjugate base is favored overall</a:t>
            </a: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2005499" y="2204094"/>
            <a:ext cx="9437064" cy="1100110"/>
            <a:chOff x="2373014" y="2608890"/>
            <a:chExt cx="9437064" cy="11001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3081" t="457" r="1542" b="75648"/>
            <a:stretch/>
          </p:blipFill>
          <p:spPr>
            <a:xfrm>
              <a:off x="2373014" y="3016669"/>
              <a:ext cx="7149075" cy="692331"/>
            </a:xfrm>
            <a:prstGeom prst="rect">
              <a:avLst/>
            </a:prstGeom>
          </p:spPr>
        </p:pic>
        <p:sp>
          <p:nvSpPr>
            <p:cNvPr id="12" name="Down Arrow 11"/>
            <p:cNvSpPr/>
            <p:nvPr/>
          </p:nvSpPr>
          <p:spPr>
            <a:xfrm rot="4750848">
              <a:off x="9227655" y="2375698"/>
              <a:ext cx="315505" cy="14188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47775" y="2608890"/>
              <a:ext cx="1762303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Weak base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52446" y="3789652"/>
            <a:ext cx="10011686" cy="1233419"/>
            <a:chOff x="2180315" y="5090084"/>
            <a:chExt cx="10011686" cy="12334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76621"/>
            <a:stretch/>
          </p:blipFill>
          <p:spPr>
            <a:xfrm>
              <a:off x="2180315" y="5606746"/>
              <a:ext cx="7931519" cy="716757"/>
            </a:xfrm>
            <a:prstGeom prst="rect">
              <a:avLst/>
            </a:prstGeom>
          </p:spPr>
        </p:pic>
        <p:sp>
          <p:nvSpPr>
            <p:cNvPr id="13" name="Down Arrow 12"/>
            <p:cNvSpPr/>
            <p:nvPr/>
          </p:nvSpPr>
          <p:spPr>
            <a:xfrm rot="5077902">
              <a:off x="10524548" y="4794559"/>
              <a:ext cx="272717" cy="16597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191" y="5090084"/>
              <a:ext cx="1523810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Strong base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63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3" y="313510"/>
            <a:ext cx="10724605" cy="860445"/>
          </a:xfrm>
        </p:spPr>
        <p:txBody>
          <a:bodyPr/>
          <a:lstStyle/>
          <a:p>
            <a:r>
              <a:rPr lang="en-US" dirty="0" smtClean="0"/>
              <a:t>8.4: strong and weak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1" y="1031966"/>
            <a:ext cx="9994083" cy="5212080"/>
          </a:xfrm>
        </p:spPr>
        <p:txBody>
          <a:bodyPr>
            <a:normAutofit/>
          </a:bodyPr>
          <a:lstStyle/>
          <a:p>
            <a:r>
              <a:rPr lang="en-US" dirty="0" smtClean="0"/>
              <a:t>Strong bases</a:t>
            </a:r>
          </a:p>
          <a:p>
            <a:r>
              <a:rPr lang="en-US" dirty="0" smtClean="0"/>
              <a:t>Since they dissociate almost completely, there is only one directional yield sign</a:t>
            </a:r>
          </a:p>
          <a:p>
            <a:endParaRPr lang="en-US" dirty="0"/>
          </a:p>
          <a:p>
            <a:r>
              <a:rPr lang="en-US" dirty="0" smtClean="0"/>
              <a:t>Good proton acceptor, produces conjugate acids that are weak or have no acidic properties</a:t>
            </a:r>
          </a:p>
          <a:p>
            <a:endParaRPr lang="en-US" dirty="0" smtClean="0"/>
          </a:p>
          <a:p>
            <a:r>
              <a:rPr lang="en-US" dirty="0" smtClean="0"/>
              <a:t>Weak bases</a:t>
            </a:r>
          </a:p>
          <a:p>
            <a:r>
              <a:rPr lang="en-US" dirty="0" smtClean="0"/>
              <a:t>Only dissociate partially, so both directional arrows are present (equilibrium)</a:t>
            </a:r>
          </a:p>
          <a:p>
            <a:endParaRPr lang="en-US" dirty="0" smtClean="0"/>
          </a:p>
          <a:p>
            <a:r>
              <a:rPr lang="en-US" dirty="0" smtClean="0"/>
              <a:t>Poor proton acceptor, produces strong acid conjugates</a:t>
            </a:r>
          </a:p>
          <a:p>
            <a:r>
              <a:rPr lang="en-US" dirty="0" smtClean="0"/>
              <a:t>NOTE: strength and concentration are not the same thing!!!</a:t>
            </a:r>
            <a:endParaRPr lang="en-US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870404" y="4726661"/>
            <a:ext cx="6329272" cy="476932"/>
            <a:chOff x="2870404" y="4726661"/>
            <a:chExt cx="6329272" cy="47693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0404" y="4735995"/>
              <a:ext cx="6329272" cy="46759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17028" y="4726661"/>
              <a:ext cx="418012" cy="476932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12"/>
          <p:cNvSpPr/>
          <p:nvPr/>
        </p:nvSpPr>
        <p:spPr>
          <a:xfrm rot="5742732" flipH="1">
            <a:off x="8699949" y="3405018"/>
            <a:ext cx="274351" cy="3488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295972" y="2439071"/>
            <a:ext cx="1762303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Weak acid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191" y="5090084"/>
            <a:ext cx="152381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Strong acid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783936" y="2114956"/>
            <a:ext cx="5587806" cy="514666"/>
            <a:chOff x="2783936" y="2114956"/>
            <a:chExt cx="5587806" cy="51466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936" y="2114956"/>
              <a:ext cx="5587806" cy="51466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698273" y="2120760"/>
              <a:ext cx="418012" cy="476932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own Arrow 11"/>
          <p:cNvSpPr/>
          <p:nvPr/>
        </p:nvSpPr>
        <p:spPr>
          <a:xfrm rot="5574361">
            <a:off x="8016501" y="440874"/>
            <a:ext cx="315505" cy="4045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3" y="609600"/>
            <a:ext cx="10724605" cy="1088571"/>
          </a:xfrm>
        </p:spPr>
        <p:txBody>
          <a:bodyPr/>
          <a:lstStyle/>
          <a:p>
            <a:r>
              <a:rPr lang="en-US" dirty="0" smtClean="0"/>
              <a:t>Weak acids/bases more common than strong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1" y="1698172"/>
            <a:ext cx="9994083" cy="4545874"/>
          </a:xfrm>
        </p:spPr>
        <p:txBody>
          <a:bodyPr/>
          <a:lstStyle/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404802" y="1496064"/>
            <a:ext cx="8862604" cy="4950089"/>
            <a:chOff x="1404802" y="1496064"/>
            <a:chExt cx="8862604" cy="49500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4802" y="1496064"/>
              <a:ext cx="8862604" cy="495008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87737" y="1496064"/>
              <a:ext cx="117566" cy="49500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8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5" y="609600"/>
            <a:ext cx="10946674" cy="1088571"/>
          </a:xfrm>
        </p:spPr>
        <p:txBody>
          <a:bodyPr/>
          <a:lstStyle/>
          <a:p>
            <a:r>
              <a:rPr lang="en-US" dirty="0" smtClean="0"/>
              <a:t>Distinguishing between strong/weak acids/bases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1" y="1489167"/>
            <a:ext cx="9994083" cy="5172890"/>
          </a:xfrm>
        </p:spPr>
        <p:txBody>
          <a:bodyPr/>
          <a:lstStyle/>
          <a:p>
            <a:r>
              <a:rPr lang="en-US" dirty="0" smtClean="0"/>
              <a:t>Strength of acids/bases depends on their dissociation in solution</a:t>
            </a:r>
          </a:p>
          <a:p>
            <a:pPr lvl="1"/>
            <a:r>
              <a:rPr lang="en-US" dirty="0" smtClean="0"/>
              <a:t>Strong will have a higher [H</a:t>
            </a:r>
            <a:r>
              <a:rPr lang="en-US" baseline="30000" dirty="0" smtClean="0"/>
              <a:t>+</a:t>
            </a:r>
            <a:r>
              <a:rPr lang="en-US" dirty="0" smtClean="0"/>
              <a:t>] and [OH</a:t>
            </a:r>
            <a:r>
              <a:rPr lang="en-US" baseline="30000" dirty="0" smtClean="0"/>
              <a:t>-</a:t>
            </a:r>
            <a:r>
              <a:rPr lang="en-US" dirty="0" smtClean="0"/>
              <a:t>] than weak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Electrical conductivity – compare same concentration</a:t>
            </a:r>
            <a:endParaRPr lang="en-US" dirty="0" smtClean="0"/>
          </a:p>
          <a:p>
            <a:pPr lvl="1"/>
            <a:r>
              <a:rPr lang="en-US" dirty="0" smtClean="0"/>
              <a:t>Since there are more moving charges (ions), there is higher conductivity for stronger acids/bases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Rate of </a:t>
            </a:r>
            <a:r>
              <a:rPr lang="en-US" dirty="0" smtClean="0"/>
              <a:t>reaction</a:t>
            </a:r>
            <a:endParaRPr lang="en-US" dirty="0" smtClean="0"/>
          </a:p>
          <a:p>
            <a:pPr lvl="1"/>
            <a:r>
              <a:rPr lang="en-US" dirty="0" smtClean="0"/>
              <a:t>Reactions with strong acids will occur faster due to the higher concentration of 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Not helpful in lab except for safety (nitric acid is nasty stuff!!)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 – compare same concentration</a:t>
            </a:r>
            <a:endParaRPr lang="en-US" dirty="0" smtClean="0"/>
          </a:p>
          <a:p>
            <a:pPr lvl="1"/>
            <a:r>
              <a:rPr lang="en-US" dirty="0" smtClean="0"/>
              <a:t>Great way to compare strength of acids</a:t>
            </a:r>
          </a:p>
          <a:p>
            <a:pPr lvl="1"/>
            <a:r>
              <a:rPr lang="en-US" dirty="0" smtClean="0"/>
              <a:t>Higher [H</a:t>
            </a:r>
            <a:r>
              <a:rPr lang="en-US" baseline="30000" dirty="0" smtClean="0"/>
              <a:t>+</a:t>
            </a:r>
            <a:r>
              <a:rPr lang="en-US" dirty="0" smtClean="0"/>
              <a:t>] the lower the pH value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smtClean="0"/>
              <a:t>universal indicator or pH meter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10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 for these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1" y="2510246"/>
            <a:ext cx="4867501" cy="3124201"/>
          </a:xfrm>
        </p:spPr>
        <p:txBody>
          <a:bodyPr/>
          <a:lstStyle/>
          <a:p>
            <a:r>
              <a:rPr lang="en-US" dirty="0" smtClean="0"/>
              <a:t>Section 8.3:</a:t>
            </a:r>
          </a:p>
          <a:p>
            <a:r>
              <a:rPr lang="en-US" dirty="0" smtClean="0"/>
              <a:t>pH meter</a:t>
            </a:r>
          </a:p>
          <a:p>
            <a:r>
              <a:rPr lang="en-US" dirty="0" smtClean="0"/>
              <a:t>Ionic product constant of water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7553" y="2338251"/>
            <a:ext cx="4575355" cy="397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Section 8.4:</a:t>
            </a:r>
          </a:p>
          <a:p>
            <a:r>
              <a:rPr lang="en-US" dirty="0" smtClean="0"/>
              <a:t>Strong acid</a:t>
            </a:r>
          </a:p>
          <a:p>
            <a:r>
              <a:rPr lang="en-US" dirty="0" smtClean="0"/>
              <a:t>Weak acid</a:t>
            </a:r>
          </a:p>
          <a:p>
            <a:r>
              <a:rPr lang="en-US" dirty="0" smtClean="0"/>
              <a:t>Strong base</a:t>
            </a:r>
          </a:p>
          <a:p>
            <a:r>
              <a:rPr lang="en-US" dirty="0" smtClean="0"/>
              <a:t>Weak base</a:t>
            </a:r>
          </a:p>
        </p:txBody>
      </p:sp>
    </p:spTree>
    <p:extLst>
      <p:ext uri="{BB962C8B-B14F-4D97-AF65-F5344CB8AC3E}">
        <p14:creationId xmlns:p14="http://schemas.microsoft.com/office/powerpoint/2010/main" val="35779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8571"/>
          </a:xfrm>
        </p:spPr>
        <p:txBody>
          <a:bodyPr/>
          <a:lstStyle/>
          <a:p>
            <a:r>
              <a:rPr lang="en-US" dirty="0" smtClean="0"/>
              <a:t>The pH is a logarithmic expression of 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528" y="1502229"/>
            <a:ext cx="9994083" cy="3513908"/>
          </a:xfrm>
        </p:spPr>
        <p:txBody>
          <a:bodyPr/>
          <a:lstStyle/>
          <a:p>
            <a:r>
              <a:rPr lang="en-US" dirty="0" smtClean="0"/>
              <a:t>Using the actual concentration of </a:t>
            </a:r>
            <a:r>
              <a:rPr lang="en-US" dirty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is unrealistic as it is so very tiny!</a:t>
            </a:r>
          </a:p>
          <a:p>
            <a:r>
              <a:rPr lang="en-US" dirty="0" smtClean="0"/>
              <a:t>pH = -log</a:t>
            </a:r>
            <a:r>
              <a:rPr lang="en-US" baseline="-25000" dirty="0" smtClean="0"/>
              <a:t>10</a:t>
            </a:r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r>
              <a:rPr lang="en-US" dirty="0" smtClean="0"/>
              <a:t>Or [H</a:t>
            </a:r>
            <a:r>
              <a:rPr lang="en-US" baseline="30000" dirty="0" smtClean="0"/>
              <a:t>+</a:t>
            </a:r>
            <a:r>
              <a:rPr lang="en-US" dirty="0" smtClean="0"/>
              <a:t>] = 10</a:t>
            </a:r>
            <a:r>
              <a:rPr lang="en-US" baseline="30000" dirty="0" smtClean="0"/>
              <a:t>-pH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A solution [H</a:t>
            </a:r>
            <a:r>
              <a:rPr lang="en-US" baseline="30000" dirty="0" smtClean="0"/>
              <a:t>+</a:t>
            </a:r>
            <a:r>
              <a:rPr lang="en-US" dirty="0" smtClean="0"/>
              <a:t>] = 0.1 </a:t>
            </a:r>
            <a:r>
              <a:rPr lang="en-US" dirty="0" err="1" smtClean="0"/>
              <a:t>mol</a:t>
            </a:r>
            <a:r>
              <a:rPr lang="en-US" dirty="0" smtClean="0"/>
              <a:t> dm</a:t>
            </a:r>
            <a:r>
              <a:rPr lang="en-US" baseline="30000" dirty="0" smtClean="0"/>
              <a:t>-3</a:t>
            </a:r>
            <a:r>
              <a:rPr lang="en-US" dirty="0" smtClean="0"/>
              <a:t>    </a:t>
            </a:r>
            <a:r>
              <a:rPr lang="en-US" dirty="0" smtClean="0">
                <a:sym typeface="Wingdings" panose="05000000000000000000" pitchFamily="2" charset="2"/>
              </a:rPr>
              <a:t>     [</a:t>
            </a:r>
            <a:r>
              <a:rPr lang="en-US" dirty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] = 10</a:t>
            </a:r>
            <a:r>
              <a:rPr lang="en-US" baseline="30000" dirty="0" smtClean="0"/>
              <a:t>-1</a:t>
            </a:r>
            <a:r>
              <a:rPr lang="en-US" dirty="0" smtClean="0"/>
              <a:t>, so the pH = 1</a:t>
            </a:r>
          </a:p>
          <a:p>
            <a:pPr lvl="1"/>
            <a:r>
              <a:rPr lang="en-US" dirty="0"/>
              <a:t>A solution [H</a:t>
            </a:r>
            <a:r>
              <a:rPr lang="en-US" baseline="30000" dirty="0"/>
              <a:t>+</a:t>
            </a:r>
            <a:r>
              <a:rPr lang="en-US" dirty="0"/>
              <a:t>] = </a:t>
            </a:r>
            <a:r>
              <a:rPr lang="en-US" dirty="0" smtClean="0"/>
              <a:t>0.01 </a:t>
            </a:r>
            <a:r>
              <a:rPr lang="en-US" dirty="0" err="1"/>
              <a:t>mol</a:t>
            </a:r>
            <a:r>
              <a:rPr lang="en-US" dirty="0"/>
              <a:t> dm</a:t>
            </a:r>
            <a:r>
              <a:rPr lang="en-US" baseline="30000" dirty="0"/>
              <a:t>-3</a:t>
            </a:r>
            <a:r>
              <a:rPr lang="en-US" dirty="0"/>
              <a:t>    </a:t>
            </a:r>
            <a:r>
              <a:rPr lang="en-US" dirty="0">
                <a:sym typeface="Wingdings" panose="05000000000000000000" pitchFamily="2" charset="2"/>
              </a:rPr>
              <a:t>     [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] = </a:t>
            </a:r>
            <a:r>
              <a:rPr lang="en-US" dirty="0" smtClean="0"/>
              <a:t>10</a:t>
            </a:r>
            <a:r>
              <a:rPr lang="en-US" baseline="30000" dirty="0" smtClean="0"/>
              <a:t>-2</a:t>
            </a:r>
            <a:r>
              <a:rPr lang="en-US" dirty="0" smtClean="0"/>
              <a:t>, </a:t>
            </a:r>
            <a:r>
              <a:rPr lang="en-US" dirty="0"/>
              <a:t>so the pH =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026" name="Picture 2" descr="Image result for pH log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39" y="2498270"/>
            <a:ext cx="3264536" cy="40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8571"/>
          </a:xfrm>
        </p:spPr>
        <p:txBody>
          <a:bodyPr/>
          <a:lstStyle/>
          <a:p>
            <a:r>
              <a:rPr lang="en-US" dirty="0"/>
              <a:t>The pH is a logarithmic expression of H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14" y="1541417"/>
            <a:ext cx="9994083" cy="3618411"/>
          </a:xfrm>
        </p:spPr>
        <p:txBody>
          <a:bodyPr/>
          <a:lstStyle/>
          <a:p>
            <a:r>
              <a:rPr lang="en-US" dirty="0" smtClean="0"/>
              <a:t>pH has no units and are typically positive (easy!)</a:t>
            </a:r>
          </a:p>
          <a:p>
            <a:r>
              <a:rPr lang="en-US" dirty="0" smtClean="0"/>
              <a:t>Usually all bases and acids fall within the 0-14 range on the pH scale</a:t>
            </a:r>
          </a:p>
          <a:p>
            <a:r>
              <a:rPr lang="en-US" dirty="0" smtClean="0"/>
              <a:t>pH is also inversely related to the </a:t>
            </a:r>
            <a:r>
              <a:rPr lang="en-US" dirty="0">
                <a:sym typeface="Wingdings" panose="05000000000000000000" pitchFamily="2" charset="2"/>
              </a:rPr>
              <a:t>[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] </a:t>
            </a:r>
            <a:endParaRPr lang="en-US" dirty="0" smtClean="0"/>
          </a:p>
          <a:p>
            <a:pPr lvl="1"/>
            <a:r>
              <a:rPr lang="en-US" dirty="0" smtClean="0"/>
              <a:t>This means that the higher the </a:t>
            </a:r>
            <a:r>
              <a:rPr lang="en-US" dirty="0">
                <a:sym typeface="Wingdings" panose="05000000000000000000" pitchFamily="2" charset="2"/>
              </a:rPr>
              <a:t>[</a:t>
            </a:r>
            <a:r>
              <a:rPr lang="en-US" dirty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], the lower the pH</a:t>
            </a:r>
          </a:p>
          <a:p>
            <a:pPr lvl="1"/>
            <a:r>
              <a:rPr lang="en-US" dirty="0" smtClean="0"/>
              <a:t>acids tend to be lower than 7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ases tend to be higher than </a:t>
            </a:r>
            <a:r>
              <a:rPr lang="en-US" dirty="0" smtClean="0"/>
              <a:t>7</a:t>
            </a:r>
            <a:endParaRPr lang="en-US" dirty="0" smtClean="0"/>
          </a:p>
        </p:txBody>
      </p:sp>
      <p:pic>
        <p:nvPicPr>
          <p:cNvPr id="2050" name="Picture 2" descr="Image result for pH log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09" y="4010297"/>
            <a:ext cx="7038719" cy="27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4214" y="5316862"/>
            <a:ext cx="3862251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Thus, a change in pH unit of 1 is a 10-fold change in </a:t>
            </a:r>
            <a:r>
              <a:rPr lang="en-US" dirty="0">
                <a:sym typeface="Wingdings" panose="05000000000000000000" pitchFamily="2" charset="2"/>
              </a:rPr>
              <a:t>[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0084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8571"/>
          </a:xfrm>
        </p:spPr>
        <p:txBody>
          <a:bodyPr/>
          <a:lstStyle/>
          <a:p>
            <a:r>
              <a:rPr lang="en-US" dirty="0" smtClean="0"/>
              <a:t>The pH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1" y="1698172"/>
            <a:ext cx="9994083" cy="4794068"/>
          </a:xfrm>
        </p:spPr>
        <p:txBody>
          <a:bodyPr/>
          <a:lstStyle/>
          <a:p>
            <a:r>
              <a:rPr lang="en-US" dirty="0" smtClean="0"/>
              <a:t>Knowing the definition of pH we can: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Calculate the value of pH from a known concentration of H</a:t>
            </a:r>
            <a:r>
              <a:rPr lang="en-US" baseline="30000" dirty="0" smtClean="0"/>
              <a:t>+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Calculate the concentration of H</a:t>
            </a:r>
            <a:r>
              <a:rPr lang="en-US" baseline="30000" dirty="0" smtClean="0"/>
              <a:t>+</a:t>
            </a:r>
            <a:r>
              <a:rPr lang="en-US" dirty="0" smtClean="0"/>
              <a:t> from a given </a:t>
            </a:r>
            <a:r>
              <a:rPr lang="en-US" dirty="0" smtClean="0"/>
              <a:t>pH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If the concentration of [H</a:t>
            </a:r>
            <a:r>
              <a:rPr lang="en-US" baseline="30000" dirty="0" smtClean="0"/>
              <a:t>+</a:t>
            </a:r>
            <a:r>
              <a:rPr lang="en-US" dirty="0" smtClean="0"/>
              <a:t>] was determined to be 3.2 x 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dm</a:t>
            </a:r>
            <a:r>
              <a:rPr lang="en-US" baseline="30000" dirty="0" smtClean="0"/>
              <a:t>-3</a:t>
            </a:r>
            <a:r>
              <a:rPr lang="en-US" dirty="0" smtClean="0"/>
              <a:t>, what is the pH?</a:t>
            </a:r>
          </a:p>
          <a:p>
            <a:pPr marL="0" indent="0">
              <a:buNone/>
            </a:pPr>
            <a:r>
              <a:rPr lang="en-US" dirty="0" smtClean="0"/>
              <a:t>pH = -log</a:t>
            </a:r>
            <a:r>
              <a:rPr lang="en-US" baseline="-25000" dirty="0" smtClean="0"/>
              <a:t>10</a:t>
            </a:r>
            <a:r>
              <a:rPr lang="en-US" dirty="0" smtClean="0"/>
              <a:t> 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pH = </a:t>
            </a:r>
            <a:r>
              <a:rPr lang="en-US" dirty="0"/>
              <a:t>-</a:t>
            </a:r>
            <a:r>
              <a:rPr lang="en-US" dirty="0" smtClean="0"/>
              <a:t>log</a:t>
            </a:r>
            <a:r>
              <a:rPr lang="en-US" baseline="-25000" dirty="0" smtClean="0"/>
              <a:t>10 </a:t>
            </a:r>
            <a:r>
              <a:rPr lang="en-US" dirty="0" smtClean="0"/>
              <a:t>(</a:t>
            </a:r>
            <a:r>
              <a:rPr lang="en-US" dirty="0"/>
              <a:t>3.2 x </a:t>
            </a:r>
            <a:r>
              <a:rPr lang="en-US" dirty="0" smtClean="0"/>
              <a:t>10</a:t>
            </a:r>
            <a:r>
              <a:rPr lang="en-US" baseline="30000" dirty="0" smtClean="0"/>
              <a:t>-5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pH = -(-4.4945)</a:t>
            </a:r>
          </a:p>
          <a:p>
            <a:pPr marL="0" indent="0">
              <a:buNone/>
            </a:pPr>
            <a:r>
              <a:rPr lang="en-US" dirty="0" smtClean="0"/>
              <a:t>pH = 4.49 (this is less than 7, so the sample is acidic)</a:t>
            </a:r>
          </a:p>
        </p:txBody>
      </p:sp>
      <p:pic>
        <p:nvPicPr>
          <p:cNvPr id="3074" name="Picture 2" descr="Image result for pH calc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20" y="242341"/>
            <a:ext cx="4063728" cy="2031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168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8571"/>
          </a:xfrm>
        </p:spPr>
        <p:txBody>
          <a:bodyPr/>
          <a:lstStyle/>
          <a:p>
            <a:r>
              <a:rPr lang="en-US" dirty="0" smtClean="0"/>
              <a:t>The pH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40" y="1698171"/>
            <a:ext cx="9994083" cy="4206239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Given a pH of 7.40, what is the concentration of H</a:t>
            </a:r>
            <a:r>
              <a:rPr lang="en-US" baseline="30000" dirty="0" smtClean="0"/>
              <a:t>+</a:t>
            </a:r>
            <a:r>
              <a:rPr lang="en-US" dirty="0" smtClean="0"/>
              <a:t>?</a:t>
            </a:r>
          </a:p>
          <a:p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10</a:t>
            </a:r>
            <a:r>
              <a:rPr lang="en-US" baseline="30000" dirty="0" smtClean="0"/>
              <a:t>-pH</a:t>
            </a:r>
          </a:p>
          <a:p>
            <a:r>
              <a:rPr lang="en-US" dirty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10</a:t>
            </a:r>
            <a:r>
              <a:rPr lang="en-US" baseline="30000" dirty="0" smtClean="0"/>
              <a:t>-7.40</a:t>
            </a:r>
          </a:p>
          <a:p>
            <a:r>
              <a:rPr lang="en-US" dirty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= 4.0 x 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dm</a:t>
            </a:r>
            <a:r>
              <a:rPr lang="en-US" baseline="30000" dirty="0" smtClean="0"/>
              <a:t>-3</a:t>
            </a:r>
          </a:p>
        </p:txBody>
      </p:sp>
      <p:pic>
        <p:nvPicPr>
          <p:cNvPr id="4098" name="Picture 2" descr="Image result for pH j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72" y="1420040"/>
            <a:ext cx="4152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8571"/>
          </a:xfrm>
        </p:spPr>
        <p:txBody>
          <a:bodyPr/>
          <a:lstStyle/>
          <a:p>
            <a:r>
              <a:rPr lang="en-US" dirty="0" smtClean="0"/>
              <a:t>Measuring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698172"/>
            <a:ext cx="10371908" cy="4545874"/>
          </a:xfrm>
        </p:spPr>
        <p:txBody>
          <a:bodyPr/>
          <a:lstStyle/>
          <a:p>
            <a:r>
              <a:rPr lang="en-US" dirty="0" smtClean="0"/>
              <a:t>Using indicators is a good way to measure pH</a:t>
            </a:r>
          </a:p>
          <a:p>
            <a:pPr lvl="1"/>
            <a:r>
              <a:rPr lang="en-US" dirty="0" smtClean="0"/>
              <a:t>Indicator must have a narrow color range for best results</a:t>
            </a:r>
          </a:p>
          <a:p>
            <a:pPr lvl="1"/>
            <a:r>
              <a:rPr lang="en-US" dirty="0" smtClean="0"/>
              <a:t>Is more qualitative than </a:t>
            </a:r>
            <a:r>
              <a:rPr lang="en-US" dirty="0" smtClean="0"/>
              <a:t>quantitative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 meter is better for accurate results</a:t>
            </a:r>
          </a:p>
          <a:p>
            <a:pPr lvl="1"/>
            <a:r>
              <a:rPr lang="en-US" dirty="0" smtClean="0"/>
              <a:t>Uses an electrode to measure </a:t>
            </a:r>
            <a:r>
              <a:rPr lang="en-US" dirty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directly</a:t>
            </a:r>
          </a:p>
          <a:p>
            <a:pPr lvl="1"/>
            <a:r>
              <a:rPr lang="en-US" dirty="0" smtClean="0"/>
              <a:t>Must calibrate with buffer solutions</a:t>
            </a:r>
          </a:p>
          <a:p>
            <a:pPr lvl="1"/>
            <a:r>
              <a:rPr lang="en-US" dirty="0" smtClean="0"/>
              <a:t>Must standardize for temperature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69" y="4146097"/>
            <a:ext cx="3196862" cy="2403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725" y="128043"/>
            <a:ext cx="6051097" cy="22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8571"/>
          </a:xfrm>
        </p:spPr>
        <p:txBody>
          <a:bodyPr/>
          <a:lstStyle/>
          <a:p>
            <a:r>
              <a:rPr lang="en-US" dirty="0" smtClean="0"/>
              <a:t>Ionization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80762"/>
            <a:ext cx="9994083" cy="2673672"/>
          </a:xfrm>
        </p:spPr>
        <p:txBody>
          <a:bodyPr/>
          <a:lstStyle/>
          <a:p>
            <a:r>
              <a:rPr lang="en-US" dirty="0" smtClean="0"/>
              <a:t>Water ionizes a little </a:t>
            </a:r>
            <a:r>
              <a:rPr lang="en-US" dirty="0" smtClean="0"/>
              <a:t>bit</a:t>
            </a:r>
          </a:p>
          <a:p>
            <a:r>
              <a:rPr lang="en-US" dirty="0" smtClean="0"/>
              <a:t>You would expect that the equilibrium would lie to the left and is considered a constant, K</a:t>
            </a:r>
            <a:r>
              <a:rPr lang="en-US" baseline="-25000" dirty="0" smtClean="0"/>
              <a:t>w</a:t>
            </a:r>
            <a:r>
              <a:rPr lang="en-US" dirty="0" smtClean="0"/>
              <a:t>, since it only ionizes a little bit</a:t>
            </a:r>
          </a:p>
          <a:p>
            <a:r>
              <a:rPr lang="en-US" dirty="0" smtClean="0"/>
              <a:t>So K</a:t>
            </a:r>
            <a:r>
              <a:rPr lang="en-US" baseline="-25000" dirty="0" smtClean="0"/>
              <a:t>c</a:t>
            </a:r>
            <a:r>
              <a:rPr lang="en-US" dirty="0" smtClean="0"/>
              <a:t> = K</a:t>
            </a:r>
            <a:r>
              <a:rPr lang="en-US" baseline="-25000" dirty="0" smtClean="0"/>
              <a:t>w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4348" r="50809"/>
          <a:stretch/>
        </p:blipFill>
        <p:spPr>
          <a:xfrm>
            <a:off x="6703794" y="2685506"/>
            <a:ext cx="2819030" cy="765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719" b="63447"/>
          <a:stretch/>
        </p:blipFill>
        <p:spPr>
          <a:xfrm>
            <a:off x="4477787" y="1841520"/>
            <a:ext cx="3180634" cy="490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3" t="50260" r="20428" b="24805"/>
          <a:stretch/>
        </p:blipFill>
        <p:spPr>
          <a:xfrm>
            <a:off x="1352412" y="5590903"/>
            <a:ext cx="7103247" cy="944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8095" b="52684"/>
          <a:stretch/>
        </p:blipFill>
        <p:spPr>
          <a:xfrm>
            <a:off x="1352413" y="4643433"/>
            <a:ext cx="9708049" cy="790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66113" b="75974"/>
          <a:stretch/>
        </p:blipFill>
        <p:spPr>
          <a:xfrm>
            <a:off x="1352413" y="3613513"/>
            <a:ext cx="2798957" cy="8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3" y="609600"/>
            <a:ext cx="10724605" cy="1088571"/>
          </a:xfrm>
        </p:spPr>
        <p:txBody>
          <a:bodyPr/>
          <a:lstStyle/>
          <a:p>
            <a:r>
              <a:rPr lang="en-US" dirty="0" smtClean="0"/>
              <a:t>The relationship between H</a:t>
            </a:r>
            <a:r>
              <a:rPr lang="en-US" baseline="30000" dirty="0" smtClean="0"/>
              <a:t>+</a:t>
            </a:r>
            <a:r>
              <a:rPr lang="en-US" dirty="0" smtClean="0"/>
              <a:t> and OH</a:t>
            </a:r>
            <a:r>
              <a:rPr lang="en-US" baseline="30000" dirty="0" smtClean="0"/>
              <a:t>-</a:t>
            </a:r>
            <a:r>
              <a:rPr lang="en-US" dirty="0" smtClean="0"/>
              <a:t> is 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1" y="1698172"/>
            <a:ext cx="9994083" cy="4545874"/>
          </a:xfrm>
        </p:spPr>
        <p:txBody>
          <a:bodyPr/>
          <a:lstStyle/>
          <a:p>
            <a:r>
              <a:rPr lang="en-US" dirty="0" smtClean="0"/>
              <a:t>[H</a:t>
            </a:r>
            <a:r>
              <a:rPr lang="en-US" baseline="30000" dirty="0" smtClean="0"/>
              <a:t>+</a:t>
            </a:r>
            <a:r>
              <a:rPr lang="en-US" dirty="0" smtClean="0"/>
              <a:t>] x [OH</a:t>
            </a:r>
            <a:r>
              <a:rPr lang="en-US" baseline="30000" dirty="0" smtClean="0"/>
              <a:t>-</a:t>
            </a:r>
            <a:r>
              <a:rPr lang="en-US" dirty="0" smtClean="0"/>
              <a:t>] gives a constant value</a:t>
            </a:r>
          </a:p>
          <a:p>
            <a:r>
              <a:rPr lang="en-US" dirty="0" smtClean="0"/>
              <a:t>Which means they are inversely related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 for pure water, </a:t>
            </a:r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x [OH</a:t>
            </a:r>
            <a:r>
              <a:rPr lang="en-US" baseline="30000" dirty="0"/>
              <a:t>-</a:t>
            </a:r>
            <a:r>
              <a:rPr lang="en-US" dirty="0"/>
              <a:t>] </a:t>
            </a:r>
            <a:r>
              <a:rPr lang="en-US" dirty="0" smtClean="0"/>
              <a:t>= K</a:t>
            </a:r>
            <a:r>
              <a:rPr lang="en-US" baseline="-25000" dirty="0" smtClean="0"/>
              <a:t>w</a:t>
            </a:r>
            <a:endParaRPr lang="en-US" baseline="-25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27" y="2893559"/>
            <a:ext cx="7416079" cy="107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535" y="4705485"/>
            <a:ext cx="3154408" cy="7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10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2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4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5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6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7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8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9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415</TotalTime>
  <Words>853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Mesh</vt:lpstr>
      <vt:lpstr>1_Mesh</vt:lpstr>
      <vt:lpstr>Topic 8: Acids and Bases</vt:lpstr>
      <vt:lpstr>Important terms for these sections</vt:lpstr>
      <vt:lpstr>The pH is a logarithmic expression of H+</vt:lpstr>
      <vt:lpstr>The pH is a logarithmic expression of H+</vt:lpstr>
      <vt:lpstr>The pH calculations</vt:lpstr>
      <vt:lpstr>The pH calculations</vt:lpstr>
      <vt:lpstr>Measuring pH</vt:lpstr>
      <vt:lpstr>Ionization of water</vt:lpstr>
      <vt:lpstr>The relationship between H+ and OH- is inverse</vt:lpstr>
      <vt:lpstr>The relationship between H+ and OH- is inverse</vt:lpstr>
      <vt:lpstr>8.4: strong and weak acids and bases</vt:lpstr>
      <vt:lpstr>8.4: strong and weak acids and bases</vt:lpstr>
      <vt:lpstr>8.4: strong and weak acids and bases</vt:lpstr>
      <vt:lpstr>8.4: strong and weak acids and bases</vt:lpstr>
      <vt:lpstr>Weak acids/bases more common than strong</vt:lpstr>
      <vt:lpstr>Distinguishing between strong/weak acids/bases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8: Acids and Bases</dc:title>
  <dc:creator>Jessica Milhollan</dc:creator>
  <cp:lastModifiedBy>Jessica Milhollan</cp:lastModifiedBy>
  <cp:revision>37</cp:revision>
  <dcterms:created xsi:type="dcterms:W3CDTF">2016-11-08T21:31:10Z</dcterms:created>
  <dcterms:modified xsi:type="dcterms:W3CDTF">2016-11-15T01:57:00Z</dcterms:modified>
</cp:coreProperties>
</file>