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11/23/2016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11/23/2016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edia.pearsoncmg.com/intl/ema/9781447959762_ChemHL_Brown_Ford/animations/Chapter8p363/index.html" TargetMode="Externa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PdprNTwb4Ks" TargetMode="Externa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 8: Acids and Bases</a:t>
            </a:r>
            <a:endParaRPr lang="en-US" dirty="0"/>
          </a:p>
        </p:txBody>
      </p:sp>
      <p:sp>
        <p:nvSpPr>
          <p:cNvPr id="3" name="Subtitle 2"/>
          <p:cNvSpPr>
            <a:spLocks noGrp="1"/>
          </p:cNvSpPr>
          <p:nvPr>
            <p:ph type="subTitle" idx="1"/>
          </p:nvPr>
        </p:nvSpPr>
        <p:spPr>
          <a:xfrm>
            <a:off x="844062" y="3886200"/>
            <a:ext cx="10433538" cy="1928446"/>
          </a:xfrm>
        </p:spPr>
        <p:txBody>
          <a:bodyPr>
            <a:normAutofit/>
          </a:bodyPr>
          <a:lstStyle/>
          <a:p>
            <a:r>
              <a:rPr lang="en-US" dirty="0" smtClean="0"/>
              <a:t>Topic 8.1: Many reactions involve the transfer of a proton from an acid to a base.</a:t>
            </a:r>
          </a:p>
          <a:p>
            <a:r>
              <a:rPr lang="en-US" dirty="0" smtClean="0"/>
              <a:t>Topic 8.2: The characteristics of an acid depends on empirical evidence such as the production of gases in reactions with metals, the color changes of indicators, or the release of heat in reactions with metal oxides and hydroxides.</a:t>
            </a:r>
            <a:endParaRPr lang="en-US" dirty="0"/>
          </a:p>
        </p:txBody>
      </p:sp>
    </p:spTree>
    <p:extLst>
      <p:ext uri="{BB962C8B-B14F-4D97-AF65-F5344CB8AC3E}">
        <p14:creationId xmlns:p14="http://schemas.microsoft.com/office/powerpoint/2010/main" val="2725185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3. Acids react with carbonates</a:t>
            </a:r>
            <a:endParaRPr lang="en-US" dirty="0"/>
          </a:p>
        </p:txBody>
      </p:sp>
      <p:sp>
        <p:nvSpPr>
          <p:cNvPr id="3" name="Content Placeholder 2"/>
          <p:cNvSpPr>
            <a:spLocks noGrp="1"/>
          </p:cNvSpPr>
          <p:nvPr>
            <p:ph idx="1"/>
          </p:nvPr>
        </p:nvSpPr>
        <p:spPr>
          <a:xfrm>
            <a:off x="1226911" y="1698171"/>
            <a:ext cx="9994083" cy="4963886"/>
          </a:xfrm>
        </p:spPr>
        <p:txBody>
          <a:bodyPr>
            <a:normAutofit/>
          </a:bodyPr>
          <a:lstStyle/>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Acid + carbonate  salt + water + carbon dioxide</a:t>
            </a: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Also used in some antacids</a:t>
            </a: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These produce CO</a:t>
            </a:r>
            <a:r>
              <a:rPr lang="en-US" baseline="-25000" dirty="0" smtClean="0">
                <a:latin typeface="Lucida Sans Unicode" panose="020B0602030504020204" pitchFamily="34" charset="0"/>
                <a:cs typeface="Lucida Sans Unicode" panose="020B0602030504020204" pitchFamily="34" charset="0"/>
                <a:sym typeface="Wingdings" panose="05000000000000000000" pitchFamily="2" charset="2"/>
              </a:rPr>
              <a:t>2</a:t>
            </a:r>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 gas = effervescence </a:t>
            </a:r>
          </a:p>
          <a:p>
            <a:pPr lvl="1"/>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Plop, plop, fizz, fizz, oh! What a relief it is!</a:t>
            </a:r>
          </a:p>
          <a:p>
            <a:endParaRPr lang="en-US" dirty="0" smtClean="0">
              <a:latin typeface="Lucida Sans Unicode" panose="020B0602030504020204" pitchFamily="34" charset="0"/>
              <a:cs typeface="Lucida Sans Unicode" panose="020B0602030504020204" pitchFamily="34" charset="0"/>
              <a:sym typeface="Wingdings" panose="05000000000000000000" pitchFamily="2" charset="2"/>
              <a:hlinkClick r:id="rId3"/>
            </a:endParaRPr>
          </a:p>
          <a:p>
            <a:endParaRPr lang="en-US" dirty="0">
              <a:latin typeface="Lucida Sans Unicode" panose="020B0602030504020204" pitchFamily="34" charset="0"/>
              <a:cs typeface="Lucida Sans Unicode" panose="020B0602030504020204" pitchFamily="34" charset="0"/>
              <a:sym typeface="Wingdings" panose="05000000000000000000" pitchFamily="2" charset="2"/>
              <a:hlinkClick r:id="rId3"/>
            </a:endParaRPr>
          </a:p>
          <a:p>
            <a:endParaRPr lang="en-US" dirty="0" smtClean="0">
              <a:latin typeface="Lucida Sans Unicode" panose="020B0602030504020204" pitchFamily="34" charset="0"/>
              <a:cs typeface="Lucida Sans Unicode" panose="020B0602030504020204" pitchFamily="34" charset="0"/>
              <a:sym typeface="Wingdings" panose="05000000000000000000" pitchFamily="2" charset="2"/>
              <a:hlinkClick r:id="rId3"/>
            </a:endParaRPr>
          </a:p>
          <a:p>
            <a:endParaRPr lang="en-US" dirty="0">
              <a:latin typeface="Lucida Sans Unicode" panose="020B0602030504020204" pitchFamily="34" charset="0"/>
              <a:cs typeface="Lucida Sans Unicode" panose="020B0602030504020204" pitchFamily="34" charset="0"/>
              <a:sym typeface="Wingdings" panose="05000000000000000000" pitchFamily="2" charset="2"/>
              <a:hlinkClick r:id="rId3"/>
            </a:endParaRP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hlinkClick r:id="rId3"/>
              </a:rPr>
              <a:t>http</a:t>
            </a:r>
            <a:r>
              <a:rPr lang="en-US" dirty="0">
                <a:latin typeface="Lucida Sans Unicode" panose="020B0602030504020204" pitchFamily="34" charset="0"/>
                <a:cs typeface="Lucida Sans Unicode" panose="020B0602030504020204" pitchFamily="34" charset="0"/>
                <a:sym typeface="Wingdings" panose="05000000000000000000" pitchFamily="2" charset="2"/>
                <a:hlinkClick r:id="rId3"/>
              </a:rPr>
              <a:t>://</a:t>
            </a:r>
            <a:r>
              <a:rPr lang="en-US" dirty="0" smtClean="0">
                <a:latin typeface="Lucida Sans Unicode" panose="020B0602030504020204" pitchFamily="34" charset="0"/>
                <a:cs typeface="Lucida Sans Unicode" panose="020B0602030504020204" pitchFamily="34" charset="0"/>
                <a:sym typeface="Wingdings" panose="05000000000000000000" pitchFamily="2" charset="2"/>
                <a:hlinkClick r:id="rId3"/>
              </a:rPr>
              <a:t>media.pearsoncmg.com/intl/ema/9781447959762_ChemHL_Brown_Ford/animations/Chapter8p363/index.html</a:t>
            </a:r>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 </a:t>
            </a:r>
          </a:p>
          <a:p>
            <a:r>
              <a:rPr lang="en-US" dirty="0" smtClean="0"/>
              <a:t>Net ionic equation for these reactions:</a:t>
            </a:r>
          </a:p>
          <a:p>
            <a:endParaRPr lang="en-US" dirty="0" smtClean="0"/>
          </a:p>
        </p:txBody>
      </p:sp>
      <p:pic>
        <p:nvPicPr>
          <p:cNvPr id="4" name="Picture 3"/>
          <p:cNvPicPr>
            <a:picLocks noChangeAspect="1"/>
          </p:cNvPicPr>
          <p:nvPr/>
        </p:nvPicPr>
        <p:blipFill>
          <a:blip r:embed="rId4"/>
          <a:stretch>
            <a:fillRect/>
          </a:stretch>
        </p:blipFill>
        <p:spPr>
          <a:xfrm>
            <a:off x="1944324" y="3383552"/>
            <a:ext cx="8300176" cy="1593124"/>
          </a:xfrm>
          <a:prstGeom prst="rect">
            <a:avLst/>
          </a:prstGeom>
        </p:spPr>
      </p:pic>
      <p:pic>
        <p:nvPicPr>
          <p:cNvPr id="2050" name="Picture 2" descr="Image result for antac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0489" y="155120"/>
            <a:ext cx="3429000" cy="30861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6177709" y="5884543"/>
            <a:ext cx="5745839" cy="411754"/>
          </a:xfrm>
          <a:prstGeom prst="rect">
            <a:avLst/>
          </a:prstGeom>
        </p:spPr>
      </p:pic>
    </p:spTree>
    <p:extLst>
      <p:ext uri="{BB962C8B-B14F-4D97-AF65-F5344CB8AC3E}">
        <p14:creationId xmlns:p14="http://schemas.microsoft.com/office/powerpoint/2010/main" val="3676155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39" y="609600"/>
            <a:ext cx="8734107" cy="1088571"/>
          </a:xfrm>
        </p:spPr>
        <p:txBody>
          <a:bodyPr/>
          <a:lstStyle/>
          <a:p>
            <a:r>
              <a:rPr lang="en-US" dirty="0" smtClean="0"/>
              <a:t>Acids and bases can be distinguished using indicators</a:t>
            </a:r>
            <a:endParaRPr lang="en-US" dirty="0"/>
          </a:p>
        </p:txBody>
      </p:sp>
      <p:sp>
        <p:nvSpPr>
          <p:cNvPr id="3" name="Content Placeholder 2"/>
          <p:cNvSpPr>
            <a:spLocks noGrp="1"/>
          </p:cNvSpPr>
          <p:nvPr>
            <p:ph idx="1"/>
          </p:nvPr>
        </p:nvSpPr>
        <p:spPr>
          <a:xfrm>
            <a:off x="1226911" y="1698171"/>
            <a:ext cx="9994083" cy="3632563"/>
          </a:xfrm>
        </p:spPr>
        <p:txBody>
          <a:bodyPr/>
          <a:lstStyle/>
          <a:p>
            <a:r>
              <a:rPr lang="en-US" dirty="0" smtClean="0"/>
              <a:t>Colors change reversibly according to the concentration of H</a:t>
            </a:r>
            <a:r>
              <a:rPr lang="en-US" baseline="30000" dirty="0" smtClean="0"/>
              <a:t>+</a:t>
            </a:r>
            <a:r>
              <a:rPr lang="en-US" dirty="0" smtClean="0"/>
              <a:t> ions</a:t>
            </a:r>
          </a:p>
          <a:p>
            <a:pPr lvl="1"/>
            <a:r>
              <a:rPr lang="en-US" dirty="0" smtClean="0"/>
              <a:t>The conjugates have different colors</a:t>
            </a:r>
          </a:p>
          <a:p>
            <a:r>
              <a:rPr lang="en-US" dirty="0" smtClean="0"/>
              <a:t>Litmus changes blue in base and red in acid</a:t>
            </a:r>
          </a:p>
          <a:p>
            <a:pPr lvl="1"/>
            <a:r>
              <a:rPr lang="en-US" dirty="0" smtClean="0"/>
              <a:t>Derived from lichens</a:t>
            </a:r>
          </a:p>
          <a:p>
            <a:pPr lvl="1"/>
            <a:r>
              <a:rPr lang="en-US" dirty="0" smtClean="0"/>
              <a:t>Not that useful if you are trying to find a specific pH</a:t>
            </a:r>
          </a:p>
          <a:p>
            <a:r>
              <a:rPr lang="en-US" dirty="0" smtClean="0"/>
              <a:t>Universal indicator is the bomb!!</a:t>
            </a:r>
          </a:p>
          <a:p>
            <a:r>
              <a:rPr lang="en-US" dirty="0">
                <a:hlinkClick r:id="rId3"/>
              </a:rPr>
              <a:t>https://</a:t>
            </a:r>
            <a:r>
              <a:rPr lang="en-US" dirty="0" smtClean="0">
                <a:hlinkClick r:id="rId3"/>
              </a:rPr>
              <a:t>youtu.be/PdprNTwb4Ks</a:t>
            </a:r>
            <a:endParaRPr lang="en-US" dirty="0" smtClean="0"/>
          </a:p>
        </p:txBody>
      </p:sp>
      <p:pic>
        <p:nvPicPr>
          <p:cNvPr id="6" name="Picture 5"/>
          <p:cNvPicPr>
            <a:picLocks noChangeAspect="1"/>
          </p:cNvPicPr>
          <p:nvPr/>
        </p:nvPicPr>
        <p:blipFill>
          <a:blip r:embed="rId4"/>
          <a:stretch>
            <a:fillRect/>
          </a:stretch>
        </p:blipFill>
        <p:spPr>
          <a:xfrm>
            <a:off x="602852" y="5023648"/>
            <a:ext cx="5404010" cy="1758907"/>
          </a:xfrm>
          <a:prstGeom prst="rect">
            <a:avLst/>
          </a:prstGeom>
        </p:spPr>
      </p:pic>
      <p:pic>
        <p:nvPicPr>
          <p:cNvPr id="3076" name="Picture 4" descr="Image result for universal indicator so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86500"/>
            <a:ext cx="5461861" cy="26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80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39" y="609600"/>
            <a:ext cx="8734107" cy="1088571"/>
          </a:xfrm>
        </p:spPr>
        <p:txBody>
          <a:bodyPr/>
          <a:lstStyle/>
          <a:p>
            <a:r>
              <a:rPr lang="en-US" dirty="0" smtClean="0"/>
              <a:t>Acid-base titrations are based on neutralization reactions</a:t>
            </a:r>
            <a:endParaRPr lang="en-US" dirty="0"/>
          </a:p>
        </p:txBody>
      </p:sp>
      <p:sp>
        <p:nvSpPr>
          <p:cNvPr id="3" name="Content Placeholder 2"/>
          <p:cNvSpPr>
            <a:spLocks noGrp="1"/>
          </p:cNvSpPr>
          <p:nvPr>
            <p:ph idx="1"/>
          </p:nvPr>
        </p:nvSpPr>
        <p:spPr>
          <a:xfrm>
            <a:off x="560705" y="1698171"/>
            <a:ext cx="6663055" cy="4741817"/>
          </a:xfrm>
        </p:spPr>
        <p:txBody>
          <a:bodyPr/>
          <a:lstStyle/>
          <a:p>
            <a:r>
              <a:rPr lang="en-US" dirty="0" smtClean="0"/>
              <a:t>Acid-base titrations:</a:t>
            </a:r>
          </a:p>
          <a:p>
            <a:pPr marL="457200" indent="-457200">
              <a:buFont typeface="+mj-lt"/>
              <a:buAutoNum type="arabicPeriod"/>
            </a:pPr>
            <a:r>
              <a:rPr lang="en-US" dirty="0" smtClean="0"/>
              <a:t>Known concentration and volume of 1 solution</a:t>
            </a:r>
          </a:p>
          <a:p>
            <a:pPr marL="457200" indent="-457200">
              <a:buFont typeface="+mj-lt"/>
              <a:buAutoNum type="arabicPeriod"/>
            </a:pPr>
            <a:r>
              <a:rPr lang="en-US" dirty="0" smtClean="0"/>
              <a:t>Know volume added to neutralize the other solution</a:t>
            </a:r>
          </a:p>
          <a:p>
            <a:pPr marL="457200" indent="-457200">
              <a:buFont typeface="+mj-lt"/>
              <a:buAutoNum type="arabicPeriod"/>
            </a:pPr>
            <a:r>
              <a:rPr lang="en-US" dirty="0" smtClean="0"/>
              <a:t>Solve for the unknown concentration</a:t>
            </a:r>
          </a:p>
          <a:p>
            <a:r>
              <a:rPr lang="en-US" dirty="0" smtClean="0"/>
              <a:t>Equivalence point is where the concentration one solution neutralizes the other</a:t>
            </a:r>
          </a:p>
          <a:p>
            <a:r>
              <a:rPr lang="en-US" dirty="0" smtClean="0"/>
              <a:t>You need to choose an indicator that changes as close (sharp change) to the equivalence point as possible</a:t>
            </a:r>
          </a:p>
          <a:p>
            <a:endParaRPr lang="en-US" dirty="0" smtClean="0"/>
          </a:p>
        </p:txBody>
      </p:sp>
      <p:pic>
        <p:nvPicPr>
          <p:cNvPr id="4" name="Picture 3"/>
          <p:cNvPicPr>
            <a:picLocks noChangeAspect="1"/>
          </p:cNvPicPr>
          <p:nvPr/>
        </p:nvPicPr>
        <p:blipFill>
          <a:blip r:embed="rId3"/>
          <a:stretch>
            <a:fillRect/>
          </a:stretch>
        </p:blipFill>
        <p:spPr>
          <a:xfrm>
            <a:off x="7345408" y="1868804"/>
            <a:ext cx="4476750" cy="4400550"/>
          </a:xfrm>
          <a:prstGeom prst="rect">
            <a:avLst/>
          </a:prstGeom>
        </p:spPr>
      </p:pic>
    </p:spTree>
    <p:extLst>
      <p:ext uri="{BB962C8B-B14F-4D97-AF65-F5344CB8AC3E}">
        <p14:creationId xmlns:p14="http://schemas.microsoft.com/office/powerpoint/2010/main" val="96507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 for these sections</a:t>
            </a:r>
            <a:endParaRPr lang="en-US" dirty="0"/>
          </a:p>
        </p:txBody>
      </p:sp>
      <p:sp>
        <p:nvSpPr>
          <p:cNvPr id="3" name="Content Placeholder 2"/>
          <p:cNvSpPr>
            <a:spLocks noGrp="1"/>
          </p:cNvSpPr>
          <p:nvPr>
            <p:ph idx="1"/>
          </p:nvPr>
        </p:nvSpPr>
        <p:spPr>
          <a:xfrm>
            <a:off x="482328" y="2514600"/>
            <a:ext cx="4867501" cy="3124201"/>
          </a:xfrm>
        </p:spPr>
        <p:txBody>
          <a:bodyPr/>
          <a:lstStyle/>
          <a:p>
            <a:r>
              <a:rPr lang="en-US" dirty="0" smtClean="0"/>
              <a:t>Section 8.1:</a:t>
            </a:r>
          </a:p>
          <a:p>
            <a:r>
              <a:rPr lang="en-US" dirty="0" err="1" smtClean="0">
                <a:latin typeface="Lucida Sans Unicode" panose="020B0602030504020204" pitchFamily="34" charset="0"/>
                <a:cs typeface="Lucida Sans Unicode" panose="020B0602030504020204" pitchFamily="34" charset="0"/>
              </a:rPr>
              <a:t>Brønstead</a:t>
            </a:r>
            <a:r>
              <a:rPr lang="en-US" dirty="0" smtClean="0">
                <a:latin typeface="Lucida Sans Unicode" panose="020B0602030504020204" pitchFamily="34" charset="0"/>
                <a:cs typeface="Lucida Sans Unicode" panose="020B0602030504020204" pitchFamily="34" charset="0"/>
              </a:rPr>
              <a:t>-Lowry Theory</a:t>
            </a:r>
          </a:p>
          <a:p>
            <a:r>
              <a:rPr lang="en-US" dirty="0" smtClean="0">
                <a:latin typeface="Lucida Sans Unicode" panose="020B0602030504020204" pitchFamily="34" charset="0"/>
                <a:cs typeface="Lucida Sans Unicode" panose="020B0602030504020204" pitchFamily="34" charset="0"/>
              </a:rPr>
              <a:t>Proton acceptor</a:t>
            </a:r>
          </a:p>
          <a:p>
            <a:r>
              <a:rPr lang="en-US" dirty="0" smtClean="0">
                <a:latin typeface="Lucida Sans Unicode" panose="020B0602030504020204" pitchFamily="34" charset="0"/>
                <a:cs typeface="Lucida Sans Unicode" panose="020B0602030504020204" pitchFamily="34" charset="0"/>
              </a:rPr>
              <a:t>Proton donor</a:t>
            </a:r>
          </a:p>
          <a:p>
            <a:r>
              <a:rPr lang="en-US" dirty="0" smtClean="0">
                <a:latin typeface="Lucida Sans Unicode" panose="020B0602030504020204" pitchFamily="34" charset="0"/>
                <a:cs typeface="Lucida Sans Unicode" panose="020B0602030504020204" pitchFamily="34" charset="0"/>
              </a:rPr>
              <a:t>Conjugate acid-base pair</a:t>
            </a:r>
          </a:p>
          <a:p>
            <a:r>
              <a:rPr lang="en-US" dirty="0" smtClean="0">
                <a:latin typeface="Lucida Sans Unicode" panose="020B0602030504020204" pitchFamily="34" charset="0"/>
                <a:cs typeface="Lucida Sans Unicode" panose="020B0602030504020204" pitchFamily="34" charset="0"/>
              </a:rPr>
              <a:t>Amphiprotic</a:t>
            </a:r>
          </a:p>
        </p:txBody>
      </p:sp>
      <p:sp>
        <p:nvSpPr>
          <p:cNvPr id="4" name="Content Placeholder 2"/>
          <p:cNvSpPr txBox="1">
            <a:spLocks/>
          </p:cNvSpPr>
          <p:nvPr/>
        </p:nvSpPr>
        <p:spPr>
          <a:xfrm>
            <a:off x="4945495" y="2325188"/>
            <a:ext cx="4575355" cy="397111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Section 8.2:</a:t>
            </a:r>
          </a:p>
          <a:p>
            <a:r>
              <a:rPr lang="en-US" dirty="0" smtClean="0"/>
              <a:t>Alkalis</a:t>
            </a:r>
          </a:p>
          <a:p>
            <a:r>
              <a:rPr lang="en-US" dirty="0" smtClean="0"/>
              <a:t>Salt</a:t>
            </a:r>
          </a:p>
          <a:p>
            <a:r>
              <a:rPr lang="en-US" dirty="0" smtClean="0"/>
              <a:t>Parent acid</a:t>
            </a:r>
          </a:p>
          <a:p>
            <a:r>
              <a:rPr lang="en-US" dirty="0" smtClean="0"/>
              <a:t>Parent base</a:t>
            </a:r>
          </a:p>
          <a:p>
            <a:r>
              <a:rPr lang="en-US" dirty="0" smtClean="0"/>
              <a:t>Spectator ions</a:t>
            </a:r>
          </a:p>
          <a:p>
            <a:r>
              <a:rPr lang="en-US" dirty="0" smtClean="0"/>
              <a:t>Neutralization</a:t>
            </a:r>
          </a:p>
          <a:p>
            <a:r>
              <a:rPr lang="en-US" dirty="0" smtClean="0"/>
              <a:t>Enthalpy of neutralization</a:t>
            </a:r>
          </a:p>
        </p:txBody>
      </p:sp>
      <p:sp>
        <p:nvSpPr>
          <p:cNvPr id="5" name="Content Placeholder 2"/>
          <p:cNvSpPr txBox="1">
            <a:spLocks/>
          </p:cNvSpPr>
          <p:nvPr/>
        </p:nvSpPr>
        <p:spPr>
          <a:xfrm>
            <a:off x="8452669" y="2325188"/>
            <a:ext cx="3253828" cy="397111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dirty="0" smtClean="0"/>
              <a:t>Acid-base indicators</a:t>
            </a:r>
          </a:p>
          <a:p>
            <a:r>
              <a:rPr lang="en-US" dirty="0" smtClean="0"/>
              <a:t>Litmus</a:t>
            </a:r>
          </a:p>
          <a:p>
            <a:r>
              <a:rPr lang="en-US" dirty="0" smtClean="0"/>
              <a:t>Universal indicator</a:t>
            </a:r>
          </a:p>
          <a:p>
            <a:r>
              <a:rPr lang="en-US" dirty="0" smtClean="0"/>
              <a:t>Acid-base titration</a:t>
            </a:r>
          </a:p>
          <a:p>
            <a:r>
              <a:rPr lang="en-US" dirty="0" smtClean="0"/>
              <a:t>Equivalence point</a:t>
            </a:r>
          </a:p>
        </p:txBody>
      </p:sp>
    </p:spTree>
    <p:extLst>
      <p:ext uri="{BB962C8B-B14F-4D97-AF65-F5344CB8AC3E}">
        <p14:creationId xmlns:p14="http://schemas.microsoft.com/office/powerpoint/2010/main" val="3577901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Theories of acids and bases</a:t>
            </a:r>
            <a:endParaRPr lang="en-US" dirty="0"/>
          </a:p>
        </p:txBody>
      </p:sp>
      <p:sp>
        <p:nvSpPr>
          <p:cNvPr id="3" name="Content Placeholder 2"/>
          <p:cNvSpPr>
            <a:spLocks noGrp="1"/>
          </p:cNvSpPr>
          <p:nvPr>
            <p:ph idx="1"/>
          </p:nvPr>
        </p:nvSpPr>
        <p:spPr>
          <a:xfrm>
            <a:off x="1226911" y="1698172"/>
            <a:ext cx="9994083" cy="3936276"/>
          </a:xfrm>
        </p:spPr>
        <p:txBody>
          <a:bodyPr>
            <a:normAutofit fontScale="92500" lnSpcReduction="10000"/>
          </a:bodyPr>
          <a:lstStyle/>
          <a:p>
            <a:r>
              <a:rPr lang="en-US" sz="2200" dirty="0"/>
              <a:t>Water dissociates to form H</a:t>
            </a:r>
            <a:r>
              <a:rPr lang="en-US" sz="2200" baseline="30000" dirty="0"/>
              <a:t>+</a:t>
            </a:r>
            <a:r>
              <a:rPr lang="en-US" sz="2200" dirty="0"/>
              <a:t> and </a:t>
            </a:r>
            <a:r>
              <a:rPr lang="en-US" sz="2200" dirty="0" smtClean="0"/>
              <a:t>OH</a:t>
            </a:r>
            <a:r>
              <a:rPr lang="en-US" sz="2200" baseline="30000" dirty="0" smtClean="0"/>
              <a:t>-</a:t>
            </a:r>
          </a:p>
          <a:p>
            <a:r>
              <a:rPr lang="en-US" sz="2200" dirty="0" smtClean="0"/>
              <a:t>When H loses an electron, it only has a proton left</a:t>
            </a:r>
          </a:p>
          <a:p>
            <a:pPr lvl="1"/>
            <a:r>
              <a:rPr lang="en-US" sz="2200" dirty="0" smtClean="0"/>
              <a:t>H</a:t>
            </a:r>
            <a:r>
              <a:rPr lang="en-US" sz="2200" baseline="30000" dirty="0" smtClean="0"/>
              <a:t>+</a:t>
            </a:r>
            <a:r>
              <a:rPr lang="en-US" sz="2200" dirty="0" smtClean="0"/>
              <a:t> is also called a proton</a:t>
            </a:r>
          </a:p>
          <a:p>
            <a:pPr lvl="1"/>
            <a:r>
              <a:rPr lang="en-US" sz="2200" dirty="0" smtClean="0"/>
              <a:t>H</a:t>
            </a:r>
            <a:r>
              <a:rPr lang="en-US" sz="2200" baseline="-25000" dirty="0" smtClean="0"/>
              <a:t>3</a:t>
            </a:r>
            <a:r>
              <a:rPr lang="en-US" sz="2200" dirty="0" smtClean="0"/>
              <a:t>O</a:t>
            </a:r>
            <a:r>
              <a:rPr lang="en-US" sz="2200" baseline="30000" dirty="0" smtClean="0"/>
              <a:t>+</a:t>
            </a:r>
            <a:r>
              <a:rPr lang="en-US" sz="2200" dirty="0" smtClean="0"/>
              <a:t> is a hydrated proton also used interchangeably</a:t>
            </a:r>
          </a:p>
          <a:p>
            <a:pPr lvl="2"/>
            <a:r>
              <a:rPr lang="en-US" sz="2000" dirty="0" smtClean="0"/>
              <a:t>Called hydronium ion, </a:t>
            </a:r>
            <a:r>
              <a:rPr lang="en-US" sz="2000" dirty="0" err="1" smtClean="0"/>
              <a:t>oxonium</a:t>
            </a:r>
            <a:r>
              <a:rPr lang="en-US" sz="2000" dirty="0" smtClean="0"/>
              <a:t> ion, or hydroxonium ion</a:t>
            </a:r>
            <a:endParaRPr lang="en-US" sz="2000" dirty="0"/>
          </a:p>
          <a:p>
            <a:r>
              <a:rPr lang="en-US" sz="2200" dirty="0" err="1" smtClean="0">
                <a:latin typeface="Lucida Sans Unicode" panose="020B0602030504020204" pitchFamily="34" charset="0"/>
                <a:cs typeface="Lucida Sans Unicode" panose="020B0602030504020204" pitchFamily="34" charset="0"/>
              </a:rPr>
              <a:t>Brønstead</a:t>
            </a:r>
            <a:r>
              <a:rPr lang="en-US" sz="2200" dirty="0" smtClean="0">
                <a:latin typeface="Lucida Sans Unicode" panose="020B0602030504020204" pitchFamily="34" charset="0"/>
                <a:cs typeface="Lucida Sans Unicode" panose="020B0602030504020204" pitchFamily="34" charset="0"/>
              </a:rPr>
              <a:t>-Lowry </a:t>
            </a:r>
            <a:r>
              <a:rPr lang="en-US" sz="2200" dirty="0">
                <a:latin typeface="Lucida Sans Unicode" panose="020B0602030504020204" pitchFamily="34" charset="0"/>
                <a:cs typeface="Lucida Sans Unicode" panose="020B0602030504020204" pitchFamily="34" charset="0"/>
              </a:rPr>
              <a:t>Theory</a:t>
            </a:r>
          </a:p>
          <a:p>
            <a:r>
              <a:rPr lang="en-US" sz="2200" dirty="0" smtClean="0"/>
              <a:t>Is the theory of proton </a:t>
            </a:r>
            <a:r>
              <a:rPr lang="en-US" sz="2200" dirty="0" smtClean="0"/>
              <a:t>transfer</a:t>
            </a:r>
          </a:p>
          <a:p>
            <a:pPr lvl="1"/>
            <a:r>
              <a:rPr lang="en-US" sz="2200" dirty="0" smtClean="0"/>
              <a:t>Acids donate H</a:t>
            </a:r>
            <a:r>
              <a:rPr lang="en-US" sz="2200" baseline="30000" dirty="0" smtClean="0"/>
              <a:t>+</a:t>
            </a:r>
          </a:p>
          <a:p>
            <a:pPr lvl="1"/>
            <a:r>
              <a:rPr lang="en-US" sz="2200" dirty="0" smtClean="0"/>
              <a:t>Bases </a:t>
            </a:r>
            <a:r>
              <a:rPr lang="en-US" sz="2200" dirty="0"/>
              <a:t>accept H</a:t>
            </a:r>
            <a:r>
              <a:rPr lang="en-US" sz="2200" baseline="30000" dirty="0"/>
              <a:t>+</a:t>
            </a:r>
            <a:endParaRPr lang="en-US" sz="2200" dirty="0" smtClean="0"/>
          </a:p>
          <a:p>
            <a:endParaRPr lang="en-US" dirty="0" smtClean="0"/>
          </a:p>
        </p:txBody>
      </p:sp>
      <p:pic>
        <p:nvPicPr>
          <p:cNvPr id="4" name="Picture 3"/>
          <p:cNvPicPr>
            <a:picLocks noChangeAspect="1"/>
          </p:cNvPicPr>
          <p:nvPr/>
        </p:nvPicPr>
        <p:blipFill>
          <a:blip r:embed="rId2"/>
          <a:stretch>
            <a:fillRect/>
          </a:stretch>
        </p:blipFill>
        <p:spPr>
          <a:xfrm>
            <a:off x="6792686" y="4633595"/>
            <a:ext cx="4254725" cy="1599294"/>
          </a:xfrm>
          <a:prstGeom prst="rect">
            <a:avLst/>
          </a:prstGeom>
        </p:spPr>
      </p:pic>
      <p:pic>
        <p:nvPicPr>
          <p:cNvPr id="5" name="Picture 4"/>
          <p:cNvPicPr>
            <a:picLocks noChangeAspect="1"/>
          </p:cNvPicPr>
          <p:nvPr/>
        </p:nvPicPr>
        <p:blipFill>
          <a:blip r:embed="rId3"/>
          <a:stretch>
            <a:fillRect/>
          </a:stretch>
        </p:blipFill>
        <p:spPr>
          <a:xfrm>
            <a:off x="6924447" y="3921671"/>
            <a:ext cx="3796928" cy="474616"/>
          </a:xfrm>
          <a:prstGeom prst="rect">
            <a:avLst/>
          </a:prstGeom>
        </p:spPr>
      </p:pic>
      <p:pic>
        <p:nvPicPr>
          <p:cNvPr id="6" name="Picture 5"/>
          <p:cNvPicPr>
            <a:picLocks noChangeAspect="1"/>
          </p:cNvPicPr>
          <p:nvPr/>
        </p:nvPicPr>
        <p:blipFill>
          <a:blip r:embed="rId4"/>
          <a:stretch>
            <a:fillRect/>
          </a:stretch>
        </p:blipFill>
        <p:spPr>
          <a:xfrm>
            <a:off x="8561955" y="609600"/>
            <a:ext cx="2978807" cy="1441358"/>
          </a:xfrm>
          <a:prstGeom prst="rect">
            <a:avLst/>
          </a:prstGeom>
        </p:spPr>
      </p:pic>
    </p:spTree>
    <p:extLst>
      <p:ext uri="{BB962C8B-B14F-4D97-AF65-F5344CB8AC3E}">
        <p14:creationId xmlns:p14="http://schemas.microsoft.com/office/powerpoint/2010/main" val="267952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1"/>
            <a:ext cx="9905998" cy="670560"/>
          </a:xfrm>
        </p:spPr>
        <p:txBody>
          <a:bodyPr/>
          <a:lstStyle/>
          <a:p>
            <a:r>
              <a:rPr lang="en-US" dirty="0" smtClean="0"/>
              <a:t>Theories of acids and bases</a:t>
            </a:r>
            <a:endParaRPr lang="en-US" dirty="0"/>
          </a:p>
        </p:txBody>
      </p:sp>
      <p:sp>
        <p:nvSpPr>
          <p:cNvPr id="3" name="Content Placeholder 2"/>
          <p:cNvSpPr>
            <a:spLocks noGrp="1"/>
          </p:cNvSpPr>
          <p:nvPr>
            <p:ph idx="1"/>
          </p:nvPr>
        </p:nvSpPr>
        <p:spPr>
          <a:xfrm>
            <a:off x="1226911" y="1149531"/>
            <a:ext cx="9994083" cy="3905795"/>
          </a:xfrm>
        </p:spPr>
        <p:txBody>
          <a:bodyPr/>
          <a:lstStyle/>
          <a:p>
            <a:r>
              <a:rPr lang="en-US" dirty="0" smtClean="0">
                <a:latin typeface="Lucida Sans Unicode" panose="020B0602030504020204" pitchFamily="34" charset="0"/>
                <a:cs typeface="Lucida Sans Unicode" panose="020B0602030504020204" pitchFamily="34" charset="0"/>
              </a:rPr>
              <a:t>Conjugate </a:t>
            </a:r>
            <a:r>
              <a:rPr lang="en-US" dirty="0" smtClean="0">
                <a:latin typeface="Lucida Sans Unicode" panose="020B0602030504020204" pitchFamily="34" charset="0"/>
                <a:cs typeface="Lucida Sans Unicode" panose="020B0602030504020204" pitchFamily="34" charset="0"/>
              </a:rPr>
              <a:t>pairs</a:t>
            </a:r>
          </a:p>
          <a:p>
            <a:r>
              <a:rPr lang="en-US" dirty="0" smtClean="0">
                <a:latin typeface="Lucida Sans Unicode" panose="020B0602030504020204" pitchFamily="34" charset="0"/>
                <a:cs typeface="Lucida Sans Unicode" panose="020B0602030504020204" pitchFamily="34" charset="0"/>
              </a:rPr>
              <a:t>Given a generic acid-base reaction:</a:t>
            </a:r>
            <a:endParaRPr lang="en-US" dirty="0" smtClean="0"/>
          </a:p>
          <a:p>
            <a:r>
              <a:rPr lang="en-US" dirty="0" smtClean="0"/>
              <a:t>HA + B </a:t>
            </a:r>
            <a:r>
              <a:rPr lang="en-US" dirty="0" smtClean="0">
                <a:latin typeface="Lucida Sans Unicode" panose="020B0602030504020204" pitchFamily="34" charset="0"/>
                <a:cs typeface="Lucida Sans Unicode" panose="020B0602030504020204" pitchFamily="34" charset="0"/>
              </a:rPr>
              <a:t>⇌ A</a:t>
            </a:r>
            <a:r>
              <a:rPr lang="en-US" baseline="30000" dirty="0" smtClean="0">
                <a:latin typeface="Lucida Sans Unicode" panose="020B0602030504020204" pitchFamily="34" charset="0"/>
                <a:cs typeface="Lucida Sans Unicode" panose="020B0602030504020204" pitchFamily="34" charset="0"/>
              </a:rPr>
              <a:t>-</a:t>
            </a:r>
            <a:r>
              <a:rPr lang="en-US" dirty="0" smtClean="0">
                <a:latin typeface="Lucida Sans Unicode" panose="020B0602030504020204" pitchFamily="34" charset="0"/>
                <a:cs typeface="Lucida Sans Unicode" panose="020B0602030504020204" pitchFamily="34" charset="0"/>
              </a:rPr>
              <a:t> + BH</a:t>
            </a:r>
            <a:r>
              <a:rPr lang="en-US" baseline="30000" dirty="0" smtClean="0">
                <a:latin typeface="Lucida Sans Unicode" panose="020B0602030504020204" pitchFamily="34" charset="0"/>
                <a:cs typeface="Lucida Sans Unicode" panose="020B0602030504020204" pitchFamily="34" charset="0"/>
              </a:rPr>
              <a:t>+</a:t>
            </a:r>
          </a:p>
          <a:p>
            <a:r>
              <a:rPr lang="en-US" dirty="0" smtClean="0">
                <a:latin typeface="Lucida Sans Unicode" panose="020B0602030504020204" pitchFamily="34" charset="0"/>
                <a:cs typeface="Lucida Sans Unicode" panose="020B0602030504020204" pitchFamily="34" charset="0"/>
              </a:rPr>
              <a:t>HA acts as an acid and donates a proton</a:t>
            </a:r>
          </a:p>
          <a:p>
            <a:r>
              <a:rPr lang="en-US" dirty="0" smtClean="0">
                <a:latin typeface="Lucida Sans Unicode" panose="020B0602030504020204" pitchFamily="34" charset="0"/>
                <a:cs typeface="Lucida Sans Unicode" panose="020B0602030504020204" pitchFamily="34" charset="0"/>
              </a:rPr>
              <a:t>B acts as an acid and accepts a proton</a:t>
            </a:r>
          </a:p>
          <a:p>
            <a:r>
              <a:rPr lang="en-US" dirty="0" smtClean="0">
                <a:latin typeface="Lucida Sans Unicode" panose="020B0602030504020204" pitchFamily="34" charset="0"/>
                <a:cs typeface="Lucida Sans Unicode" panose="020B0602030504020204" pitchFamily="34" charset="0"/>
              </a:rPr>
              <a:t>An example found in all aqueous solutions:</a:t>
            </a:r>
          </a:p>
          <a:p>
            <a:r>
              <a:rPr lang="en-US" dirty="0" smtClean="0"/>
              <a:t>Example:</a:t>
            </a:r>
            <a:endParaRPr lang="en-US" dirty="0" smtClean="0"/>
          </a:p>
        </p:txBody>
      </p:sp>
      <p:pic>
        <p:nvPicPr>
          <p:cNvPr id="4" name="Picture 3"/>
          <p:cNvPicPr>
            <a:picLocks noChangeAspect="1"/>
          </p:cNvPicPr>
          <p:nvPr/>
        </p:nvPicPr>
        <p:blipFill>
          <a:blip r:embed="rId2"/>
          <a:stretch>
            <a:fillRect/>
          </a:stretch>
        </p:blipFill>
        <p:spPr>
          <a:xfrm>
            <a:off x="6939059" y="1590028"/>
            <a:ext cx="3864882" cy="1591422"/>
          </a:xfrm>
          <a:prstGeom prst="rect">
            <a:avLst/>
          </a:prstGeom>
        </p:spPr>
      </p:pic>
      <p:pic>
        <p:nvPicPr>
          <p:cNvPr id="5" name="Picture 4"/>
          <p:cNvPicPr>
            <a:picLocks noChangeAspect="1"/>
          </p:cNvPicPr>
          <p:nvPr/>
        </p:nvPicPr>
        <p:blipFill>
          <a:blip r:embed="rId3"/>
          <a:stretch>
            <a:fillRect/>
          </a:stretch>
        </p:blipFill>
        <p:spPr>
          <a:xfrm>
            <a:off x="6774934" y="3721380"/>
            <a:ext cx="4029007" cy="487817"/>
          </a:xfrm>
          <a:prstGeom prst="rect">
            <a:avLst/>
          </a:prstGeom>
        </p:spPr>
      </p:pic>
      <p:pic>
        <p:nvPicPr>
          <p:cNvPr id="6" name="Picture 5"/>
          <p:cNvPicPr>
            <a:picLocks noChangeAspect="1"/>
          </p:cNvPicPr>
          <p:nvPr/>
        </p:nvPicPr>
        <p:blipFill>
          <a:blip r:embed="rId4"/>
          <a:stretch>
            <a:fillRect/>
          </a:stretch>
        </p:blipFill>
        <p:spPr>
          <a:xfrm>
            <a:off x="2689956" y="4362994"/>
            <a:ext cx="6371298" cy="2351588"/>
          </a:xfrm>
          <a:prstGeom prst="rect">
            <a:avLst/>
          </a:prstGeom>
        </p:spPr>
      </p:pic>
    </p:spTree>
    <p:extLst>
      <p:ext uri="{BB962C8B-B14F-4D97-AF65-F5344CB8AC3E}">
        <p14:creationId xmlns:p14="http://schemas.microsoft.com/office/powerpoint/2010/main" val="154079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Theories of acids and bases</a:t>
            </a:r>
            <a:endParaRPr lang="en-US" dirty="0"/>
          </a:p>
        </p:txBody>
      </p:sp>
      <p:sp>
        <p:nvSpPr>
          <p:cNvPr id="3" name="Content Placeholder 2"/>
          <p:cNvSpPr>
            <a:spLocks noGrp="1"/>
          </p:cNvSpPr>
          <p:nvPr>
            <p:ph idx="1"/>
          </p:nvPr>
        </p:nvSpPr>
        <p:spPr>
          <a:xfrm>
            <a:off x="1226911" y="1698171"/>
            <a:ext cx="9994083" cy="3788229"/>
          </a:xfrm>
        </p:spPr>
        <p:txBody>
          <a:bodyPr/>
          <a:lstStyle/>
          <a:p>
            <a:r>
              <a:rPr lang="en-US" dirty="0" smtClean="0">
                <a:latin typeface="Lucida Sans Unicode" panose="020B0602030504020204" pitchFamily="34" charset="0"/>
                <a:cs typeface="Lucida Sans Unicode" panose="020B0602030504020204" pitchFamily="34" charset="0"/>
              </a:rPr>
              <a:t>Amphiprotic </a:t>
            </a:r>
            <a:r>
              <a:rPr lang="en-US" dirty="0" smtClean="0">
                <a:latin typeface="Lucida Sans Unicode" panose="020B0602030504020204" pitchFamily="34" charset="0"/>
                <a:cs typeface="Lucida Sans Unicode" panose="020B0602030504020204" pitchFamily="34" charset="0"/>
              </a:rPr>
              <a:t>species</a:t>
            </a:r>
          </a:p>
          <a:p>
            <a:r>
              <a:rPr lang="en-US" dirty="0" smtClean="0">
                <a:latin typeface="Lucida Sans Unicode" panose="020B0602030504020204" pitchFamily="34" charset="0"/>
                <a:cs typeface="Lucida Sans Unicode" panose="020B0602030504020204" pitchFamily="34" charset="0"/>
              </a:rPr>
              <a:t>Can act as an acid or as a base depending on with what it is reacting</a:t>
            </a:r>
          </a:p>
          <a:p>
            <a:r>
              <a:rPr lang="en-US" dirty="0" smtClean="0">
                <a:latin typeface="Lucida Sans Unicode" panose="020B0602030504020204" pitchFamily="34" charset="0"/>
                <a:cs typeface="Lucida Sans Unicode" panose="020B0602030504020204" pitchFamily="34" charset="0"/>
              </a:rPr>
              <a:t>Most common is water and HCO</a:t>
            </a:r>
            <a:r>
              <a:rPr lang="en-US" baseline="-25000" dirty="0" smtClean="0">
                <a:latin typeface="Lucida Sans Unicode" panose="020B0602030504020204" pitchFamily="34" charset="0"/>
                <a:cs typeface="Lucida Sans Unicode" panose="020B0602030504020204" pitchFamily="34" charset="0"/>
              </a:rPr>
              <a:t>3</a:t>
            </a:r>
            <a:r>
              <a:rPr lang="en-US" baseline="30000" dirty="0" smtClean="0">
                <a:latin typeface="Lucida Sans Unicode" panose="020B0602030504020204" pitchFamily="34" charset="0"/>
                <a:cs typeface="Lucida Sans Unicode" panose="020B0602030504020204" pitchFamily="34" charset="0"/>
              </a:rPr>
              <a:t>-</a:t>
            </a:r>
          </a:p>
          <a:p>
            <a:r>
              <a:rPr lang="en-US" dirty="0" smtClean="0">
                <a:latin typeface="Lucida Sans Unicode" panose="020B0602030504020204" pitchFamily="34" charset="0"/>
                <a:cs typeface="Lucida Sans Unicode" panose="020B0602030504020204" pitchFamily="34" charset="0"/>
              </a:rPr>
              <a:t>So looking at the definition of </a:t>
            </a:r>
            <a:r>
              <a:rPr lang="en-US" dirty="0" err="1" smtClean="0">
                <a:latin typeface="Lucida Sans Unicode" panose="020B0602030504020204" pitchFamily="34" charset="0"/>
                <a:cs typeface="Lucida Sans Unicode" panose="020B0602030504020204" pitchFamily="34" charset="0"/>
              </a:rPr>
              <a:t>Brønstead</a:t>
            </a:r>
            <a:r>
              <a:rPr lang="en-US" dirty="0" smtClean="0">
                <a:latin typeface="Lucida Sans Unicode" panose="020B0602030504020204" pitchFamily="34" charset="0"/>
                <a:cs typeface="Lucida Sans Unicode" panose="020B0602030504020204" pitchFamily="34" charset="0"/>
              </a:rPr>
              <a:t>-Lowry acids and bases</a:t>
            </a:r>
          </a:p>
          <a:p>
            <a:pPr lvl="1"/>
            <a:r>
              <a:rPr lang="en-US" dirty="0" smtClean="0">
                <a:latin typeface="Lucida Sans Unicode" panose="020B0602030504020204" pitchFamily="34" charset="0"/>
                <a:cs typeface="Lucida Sans Unicode" panose="020B0602030504020204" pitchFamily="34" charset="0"/>
              </a:rPr>
              <a:t>Acids have to have a proton to donate</a:t>
            </a:r>
          </a:p>
          <a:p>
            <a:pPr lvl="1"/>
            <a:r>
              <a:rPr lang="en-US" dirty="0" smtClean="0">
                <a:latin typeface="Lucida Sans Unicode" panose="020B0602030504020204" pitchFamily="34" charset="0"/>
                <a:cs typeface="Lucida Sans Unicode" panose="020B0602030504020204" pitchFamily="34" charset="0"/>
              </a:rPr>
              <a:t>Basses have to have a lone pair of electrons to accept the proton</a:t>
            </a:r>
          </a:p>
          <a:p>
            <a:r>
              <a:rPr lang="en-US" dirty="0" smtClean="0">
                <a:latin typeface="Lucida Sans Unicode" panose="020B0602030504020204" pitchFamily="34" charset="0"/>
                <a:cs typeface="Lucida Sans Unicode" panose="020B0602030504020204" pitchFamily="34" charset="0"/>
              </a:rPr>
              <a:t>Therefore, amphiprotic species must have both a proton to donate and a lone pair of electrons</a:t>
            </a:r>
            <a:endParaRPr lang="en-US" dirty="0">
              <a:latin typeface="Lucida Sans Unicode" panose="020B0602030504020204" pitchFamily="34" charset="0"/>
              <a:cs typeface="Lucida Sans Unicode" panose="020B0602030504020204" pitchFamily="34" charset="0"/>
            </a:endParaRPr>
          </a:p>
        </p:txBody>
      </p:sp>
      <p:pic>
        <p:nvPicPr>
          <p:cNvPr id="4" name="Picture 3"/>
          <p:cNvPicPr>
            <a:picLocks noChangeAspect="1"/>
          </p:cNvPicPr>
          <p:nvPr/>
        </p:nvPicPr>
        <p:blipFill>
          <a:blip r:embed="rId2"/>
          <a:stretch>
            <a:fillRect/>
          </a:stretch>
        </p:blipFill>
        <p:spPr>
          <a:xfrm>
            <a:off x="4655677" y="5041038"/>
            <a:ext cx="4961940" cy="1533933"/>
          </a:xfrm>
          <a:prstGeom prst="rect">
            <a:avLst/>
          </a:prstGeom>
        </p:spPr>
      </p:pic>
    </p:spTree>
    <p:extLst>
      <p:ext uri="{BB962C8B-B14F-4D97-AF65-F5344CB8AC3E}">
        <p14:creationId xmlns:p14="http://schemas.microsoft.com/office/powerpoint/2010/main" val="40667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8.2: properties of acids and bases</a:t>
            </a:r>
            <a:endParaRPr lang="en-US" dirty="0"/>
          </a:p>
        </p:txBody>
      </p:sp>
      <p:sp>
        <p:nvSpPr>
          <p:cNvPr id="3" name="Content Placeholder 2"/>
          <p:cNvSpPr>
            <a:spLocks noGrp="1"/>
          </p:cNvSpPr>
          <p:nvPr>
            <p:ph idx="1"/>
          </p:nvPr>
        </p:nvSpPr>
        <p:spPr>
          <a:xfrm>
            <a:off x="1226911" y="1698172"/>
            <a:ext cx="9994083" cy="3422468"/>
          </a:xfrm>
        </p:spPr>
        <p:txBody>
          <a:bodyPr/>
          <a:lstStyle/>
          <a:p>
            <a:r>
              <a:rPr lang="en-US" dirty="0" smtClean="0">
                <a:latin typeface="Lucida Sans Unicode" panose="020B0602030504020204" pitchFamily="34" charset="0"/>
                <a:cs typeface="Lucida Sans Unicode" panose="020B0602030504020204" pitchFamily="34" charset="0"/>
              </a:rPr>
              <a:t>Acids react with bases known as alkalis</a:t>
            </a:r>
          </a:p>
          <a:p>
            <a:r>
              <a:rPr lang="en-US" dirty="0" smtClean="0">
                <a:latin typeface="Lucida Sans Unicode" panose="020B0602030504020204" pitchFamily="34" charset="0"/>
                <a:cs typeface="Lucida Sans Unicode" panose="020B0602030504020204" pitchFamily="34" charset="0"/>
              </a:rPr>
              <a:t>They come in several forms</a:t>
            </a:r>
          </a:p>
          <a:p>
            <a:r>
              <a:rPr lang="en-US" dirty="0" smtClean="0">
                <a:latin typeface="Lucida Sans Unicode" panose="020B0602030504020204" pitchFamily="34" charset="0"/>
                <a:cs typeface="Lucida Sans Unicode" panose="020B0602030504020204" pitchFamily="34" charset="0"/>
              </a:rPr>
              <a:t>These all release OH</a:t>
            </a:r>
            <a:r>
              <a:rPr lang="en-US" baseline="30000" dirty="0" smtClean="0">
                <a:latin typeface="Lucida Sans Unicode" panose="020B0602030504020204" pitchFamily="34" charset="0"/>
                <a:cs typeface="Lucida Sans Unicode" panose="020B0602030504020204" pitchFamily="34" charset="0"/>
              </a:rPr>
              <a:t>-</a:t>
            </a:r>
            <a:r>
              <a:rPr lang="en-US" dirty="0" smtClean="0">
                <a:latin typeface="Lucida Sans Unicode" panose="020B0602030504020204" pitchFamily="34" charset="0"/>
                <a:cs typeface="Lucida Sans Unicode" panose="020B0602030504020204" pitchFamily="34" charset="0"/>
              </a:rPr>
              <a:t> ions</a:t>
            </a:r>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2490221" y="4393189"/>
            <a:ext cx="4842782" cy="1901544"/>
          </a:xfrm>
          <a:prstGeom prst="rect">
            <a:avLst/>
          </a:prstGeom>
        </p:spPr>
      </p:pic>
      <p:pic>
        <p:nvPicPr>
          <p:cNvPr id="5" name="Picture 4"/>
          <p:cNvPicPr>
            <a:picLocks noChangeAspect="1"/>
          </p:cNvPicPr>
          <p:nvPr/>
        </p:nvPicPr>
        <p:blipFill>
          <a:blip r:embed="rId4"/>
          <a:stretch>
            <a:fillRect/>
          </a:stretch>
        </p:blipFill>
        <p:spPr>
          <a:xfrm>
            <a:off x="7919029" y="1886972"/>
            <a:ext cx="3497307" cy="3549898"/>
          </a:xfrm>
          <a:prstGeom prst="rect">
            <a:avLst/>
          </a:prstGeom>
        </p:spPr>
      </p:pic>
    </p:spTree>
    <p:extLst>
      <p:ext uri="{BB962C8B-B14F-4D97-AF65-F5344CB8AC3E}">
        <p14:creationId xmlns:p14="http://schemas.microsoft.com/office/powerpoint/2010/main" val="265465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Acids react with metals, bases, and carbonates to form salts</a:t>
            </a:r>
            <a:endParaRPr lang="en-US" dirty="0"/>
          </a:p>
        </p:txBody>
      </p:sp>
      <p:sp>
        <p:nvSpPr>
          <p:cNvPr id="3" name="Content Placeholder 2"/>
          <p:cNvSpPr>
            <a:spLocks noGrp="1"/>
          </p:cNvSpPr>
          <p:nvPr>
            <p:ph idx="1"/>
          </p:nvPr>
        </p:nvSpPr>
        <p:spPr>
          <a:xfrm>
            <a:off x="1226911" y="1698171"/>
            <a:ext cx="9994083" cy="4741817"/>
          </a:xfrm>
        </p:spPr>
        <p:txBody>
          <a:bodyPr/>
          <a:lstStyle/>
          <a:p>
            <a:r>
              <a:rPr lang="en-US" dirty="0" smtClean="0">
                <a:latin typeface="Lucida Sans Unicode" panose="020B0602030504020204" pitchFamily="34" charset="0"/>
                <a:cs typeface="Lucida Sans Unicode" panose="020B0602030504020204" pitchFamily="34" charset="0"/>
              </a:rPr>
              <a:t>Salts (ionic compound) are formed when H is replaced by a metal or another positive ion</a:t>
            </a:r>
          </a:p>
          <a:p>
            <a:endParaRPr lang="en-US" dirty="0" smtClean="0">
              <a:latin typeface="Lucida Sans Unicode" panose="020B0602030504020204" pitchFamily="34" charset="0"/>
              <a:cs typeface="Lucida Sans Unicode" panose="020B0602030504020204" pitchFamily="34" charset="0"/>
            </a:endParaRPr>
          </a:p>
          <a:p>
            <a:endParaRPr lang="en-US" dirty="0" smtClean="0">
              <a:latin typeface="Lucida Sans Unicode" panose="020B0602030504020204" pitchFamily="34" charset="0"/>
              <a:cs typeface="Lucida Sans Unicode" panose="020B0602030504020204" pitchFamily="34" charset="0"/>
            </a:endParaRPr>
          </a:p>
          <a:p>
            <a:endParaRPr lang="en-US" dirty="0">
              <a:latin typeface="Lucida Sans Unicode" panose="020B0602030504020204" pitchFamily="34" charset="0"/>
              <a:cs typeface="Lucida Sans Unicode" panose="020B0602030504020204" pitchFamily="34" charset="0"/>
            </a:endParaRPr>
          </a:p>
          <a:p>
            <a:r>
              <a:rPr lang="en-US" dirty="0" smtClean="0">
                <a:latin typeface="Lucida Sans Unicode" panose="020B0602030504020204" pitchFamily="34" charset="0"/>
                <a:cs typeface="Lucida Sans Unicode" panose="020B0602030504020204" pitchFamily="34" charset="0"/>
              </a:rPr>
              <a:t>3 types of these reactions:</a:t>
            </a:r>
          </a:p>
          <a:p>
            <a:pPr marL="457200" indent="-457200">
              <a:buFont typeface="+mj-lt"/>
              <a:buAutoNum type="arabicPeriod"/>
            </a:pPr>
            <a:r>
              <a:rPr lang="en-US" dirty="0" smtClean="0">
                <a:latin typeface="Lucida Sans Unicode" panose="020B0602030504020204" pitchFamily="34" charset="0"/>
                <a:cs typeface="Lucida Sans Unicode" panose="020B0602030504020204" pitchFamily="34" charset="0"/>
              </a:rPr>
              <a:t>Acid + metal </a:t>
            </a:r>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 salt +hydrogen</a:t>
            </a:r>
          </a:p>
          <a:p>
            <a:pPr marL="457200" indent="-457200">
              <a:buFont typeface="+mj-lt"/>
              <a:buAutoNum type="arabicPeriod"/>
            </a:pPr>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acid + base  salt + water</a:t>
            </a:r>
          </a:p>
          <a:p>
            <a:pPr marL="457200" indent="-457200">
              <a:buFont typeface="+mj-lt"/>
              <a:buAutoNum type="arabicPeriod"/>
            </a:pPr>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Acid + carbonate  salt + water + carbon dioxide</a:t>
            </a:r>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3636371" y="2378664"/>
            <a:ext cx="4554039" cy="1589405"/>
          </a:xfrm>
          <a:prstGeom prst="rect">
            <a:avLst/>
          </a:prstGeom>
        </p:spPr>
      </p:pic>
    </p:spTree>
    <p:extLst>
      <p:ext uri="{BB962C8B-B14F-4D97-AF65-F5344CB8AC3E}">
        <p14:creationId xmlns:p14="http://schemas.microsoft.com/office/powerpoint/2010/main" val="1736409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1. Acids react with metals</a:t>
            </a:r>
            <a:endParaRPr lang="en-US" dirty="0"/>
          </a:p>
        </p:txBody>
      </p:sp>
      <p:sp>
        <p:nvSpPr>
          <p:cNvPr id="3" name="Content Placeholder 2"/>
          <p:cNvSpPr>
            <a:spLocks noGrp="1"/>
          </p:cNvSpPr>
          <p:nvPr>
            <p:ph idx="1"/>
          </p:nvPr>
        </p:nvSpPr>
        <p:spPr>
          <a:xfrm>
            <a:off x="1226911" y="1410789"/>
            <a:ext cx="9994083" cy="5447211"/>
          </a:xfrm>
        </p:spPr>
        <p:txBody>
          <a:bodyPr/>
          <a:lstStyle/>
          <a:p>
            <a:r>
              <a:rPr lang="en-US" dirty="0" smtClean="0">
                <a:latin typeface="Lucida Sans Unicode" panose="020B0602030504020204" pitchFamily="34" charset="0"/>
                <a:cs typeface="Lucida Sans Unicode" panose="020B0602030504020204" pitchFamily="34" charset="0"/>
              </a:rPr>
              <a:t>Acid + metal </a:t>
            </a:r>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 salt +hydrogen</a:t>
            </a: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There are spectator ions!</a:t>
            </a:r>
          </a:p>
          <a:p>
            <a:endParaRPr lang="en-US" dirty="0">
              <a:latin typeface="Lucida Sans Unicode" panose="020B0602030504020204" pitchFamily="34" charset="0"/>
              <a:cs typeface="Lucida Sans Unicode" panose="020B0602030504020204" pitchFamily="34" charset="0"/>
              <a:sym typeface="Wingdings" panose="05000000000000000000" pitchFamily="2" charset="2"/>
            </a:endParaRPr>
          </a:p>
          <a:p>
            <a:endParaRPr lang="en-US" dirty="0" smtClean="0">
              <a:latin typeface="Lucida Sans Unicode" panose="020B0602030504020204" pitchFamily="34" charset="0"/>
              <a:cs typeface="Lucida Sans Unicode" panose="020B0602030504020204" pitchFamily="34" charset="0"/>
              <a:sym typeface="Wingdings" panose="05000000000000000000" pitchFamily="2" charset="2"/>
            </a:endParaRPr>
          </a:p>
          <a:p>
            <a:endParaRPr lang="en-US" dirty="0">
              <a:latin typeface="Lucida Sans Unicode" panose="020B0602030504020204" pitchFamily="34" charset="0"/>
              <a:cs typeface="Lucida Sans Unicode" panose="020B0602030504020204" pitchFamily="34" charset="0"/>
              <a:sym typeface="Wingdings" panose="05000000000000000000" pitchFamily="2" charset="2"/>
            </a:endParaRPr>
          </a:p>
          <a:p>
            <a:endParaRPr lang="en-US" dirty="0" smtClean="0">
              <a:latin typeface="Lucida Sans Unicode" panose="020B0602030504020204" pitchFamily="34" charset="0"/>
              <a:cs typeface="Lucida Sans Unicode" panose="020B0602030504020204" pitchFamily="34" charset="0"/>
              <a:sym typeface="Wingdings" panose="05000000000000000000" pitchFamily="2" charset="2"/>
            </a:endParaRP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So the overall net ionic equation is what?</a:t>
            </a:r>
          </a:p>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These reactions are the reason metals corrode with acid</a:t>
            </a:r>
          </a:p>
          <a:p>
            <a:pPr lvl="1"/>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Alkali metals react more violently: Li, K, Na</a:t>
            </a:r>
          </a:p>
          <a:p>
            <a:pPr lvl="1"/>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Transition metals usually do not: Cu, Ag, Au</a:t>
            </a:r>
          </a:p>
        </p:txBody>
      </p:sp>
      <p:pic>
        <p:nvPicPr>
          <p:cNvPr id="4" name="Picture 3"/>
          <p:cNvPicPr>
            <a:picLocks noChangeAspect="1"/>
          </p:cNvPicPr>
          <p:nvPr/>
        </p:nvPicPr>
        <p:blipFill>
          <a:blip r:embed="rId3"/>
          <a:stretch>
            <a:fillRect/>
          </a:stretch>
        </p:blipFill>
        <p:spPr>
          <a:xfrm>
            <a:off x="4753882" y="2362201"/>
            <a:ext cx="6880860" cy="2168440"/>
          </a:xfrm>
          <a:prstGeom prst="rect">
            <a:avLst/>
          </a:prstGeom>
        </p:spPr>
      </p:pic>
    </p:spTree>
    <p:extLst>
      <p:ext uri="{BB962C8B-B14F-4D97-AF65-F5344CB8AC3E}">
        <p14:creationId xmlns:p14="http://schemas.microsoft.com/office/powerpoint/2010/main" val="412628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8571"/>
          </a:xfrm>
        </p:spPr>
        <p:txBody>
          <a:bodyPr/>
          <a:lstStyle/>
          <a:p>
            <a:r>
              <a:rPr lang="en-US" dirty="0" smtClean="0"/>
              <a:t>2. Acids react with bases</a:t>
            </a:r>
            <a:endParaRPr lang="en-US" dirty="0"/>
          </a:p>
        </p:txBody>
      </p:sp>
      <p:sp>
        <p:nvSpPr>
          <p:cNvPr id="3" name="Content Placeholder 2"/>
          <p:cNvSpPr>
            <a:spLocks noGrp="1"/>
          </p:cNvSpPr>
          <p:nvPr>
            <p:ph idx="1"/>
          </p:nvPr>
        </p:nvSpPr>
        <p:spPr>
          <a:xfrm>
            <a:off x="1226911" y="1698171"/>
            <a:ext cx="9994083" cy="4741817"/>
          </a:xfrm>
        </p:spPr>
        <p:txBody>
          <a:bodyPr/>
          <a:lstStyle/>
          <a:p>
            <a:r>
              <a:rPr lang="en-US" dirty="0" smtClean="0">
                <a:latin typeface="Lucida Sans Unicode" panose="020B0602030504020204" pitchFamily="34" charset="0"/>
                <a:cs typeface="Lucida Sans Unicode" panose="020B0602030504020204" pitchFamily="34" charset="0"/>
                <a:sym typeface="Wingdings" panose="05000000000000000000" pitchFamily="2" charset="2"/>
              </a:rPr>
              <a:t>acid + base  salt + water</a:t>
            </a:r>
          </a:p>
          <a:p>
            <a:endParaRPr lang="en-US" dirty="0">
              <a:latin typeface="Lucida Sans Unicode" panose="020B0602030504020204" pitchFamily="34" charset="0"/>
              <a:cs typeface="Lucida Sans Unicode" panose="020B0602030504020204" pitchFamily="34" charset="0"/>
              <a:sym typeface="Wingdings" panose="05000000000000000000" pitchFamily="2" charset="2"/>
            </a:endParaRPr>
          </a:p>
          <a:p>
            <a:endParaRPr lang="en-US" dirty="0" smtClean="0">
              <a:latin typeface="Lucida Sans Unicode" panose="020B0602030504020204" pitchFamily="34" charset="0"/>
              <a:cs typeface="Lucida Sans Unicode" panose="020B0602030504020204" pitchFamily="34" charset="0"/>
              <a:sym typeface="Wingdings" panose="05000000000000000000" pitchFamily="2" charset="2"/>
            </a:endParaRPr>
          </a:p>
          <a:p>
            <a:endParaRPr lang="en-US" dirty="0">
              <a:latin typeface="Lucida Sans Unicode" panose="020B0602030504020204" pitchFamily="34" charset="0"/>
              <a:cs typeface="Lucida Sans Unicode" panose="020B0602030504020204" pitchFamily="34" charset="0"/>
              <a:sym typeface="Wingdings" panose="05000000000000000000" pitchFamily="2" charset="2"/>
            </a:endParaRPr>
          </a:p>
          <a:p>
            <a:endParaRPr lang="en-US" dirty="0" smtClean="0">
              <a:latin typeface="Lucida Sans Unicode" panose="020B0602030504020204" pitchFamily="34" charset="0"/>
              <a:cs typeface="Lucida Sans Unicode" panose="020B0602030504020204" pitchFamily="34" charset="0"/>
              <a:sym typeface="Wingdings" panose="05000000000000000000" pitchFamily="2" charset="2"/>
            </a:endParaRPr>
          </a:p>
          <a:p>
            <a:r>
              <a:rPr lang="en-US" dirty="0" smtClean="0"/>
              <a:t>These are neutralization reactions</a:t>
            </a:r>
          </a:p>
          <a:p>
            <a:r>
              <a:rPr lang="en-US" dirty="0" smtClean="0"/>
              <a:t>Weak reactions are used as antacids</a:t>
            </a:r>
          </a:p>
          <a:p>
            <a:r>
              <a:rPr lang="en-US" dirty="0" smtClean="0"/>
              <a:t>Have an enthalpy of neutralization = exothermic!</a:t>
            </a:r>
          </a:p>
          <a:p>
            <a:r>
              <a:rPr lang="en-US" dirty="0" smtClean="0"/>
              <a:t>Since they share a basic net ionic equation:</a:t>
            </a:r>
          </a:p>
          <a:p>
            <a:pPr lvl="1"/>
            <a:r>
              <a:rPr lang="en-US" dirty="0" smtClean="0"/>
              <a:t>They also have </a:t>
            </a:r>
            <a:r>
              <a:rPr lang="en-US" dirty="0" smtClean="0">
                <a:latin typeface="Lucida Sans Unicode" panose="020B0602030504020204" pitchFamily="34" charset="0"/>
                <a:cs typeface="Lucida Sans Unicode" panose="020B0602030504020204" pitchFamily="34" charset="0"/>
              </a:rPr>
              <a:t>∆H ~57 kJ mol</a:t>
            </a:r>
            <a:r>
              <a:rPr lang="en-US" baseline="30000" dirty="0" smtClean="0">
                <a:latin typeface="Lucida Sans Unicode" panose="020B0602030504020204" pitchFamily="34" charset="0"/>
                <a:cs typeface="Lucida Sans Unicode" panose="020B0602030504020204" pitchFamily="34" charset="0"/>
              </a:rPr>
              <a:t>-1</a:t>
            </a:r>
            <a:endParaRPr lang="en-US" baseline="30000" dirty="0" smtClean="0"/>
          </a:p>
        </p:txBody>
      </p:sp>
      <p:pic>
        <p:nvPicPr>
          <p:cNvPr id="4" name="Picture 3"/>
          <p:cNvPicPr>
            <a:picLocks noChangeAspect="1"/>
          </p:cNvPicPr>
          <p:nvPr/>
        </p:nvPicPr>
        <p:blipFill>
          <a:blip r:embed="rId3"/>
          <a:stretch>
            <a:fillRect/>
          </a:stretch>
        </p:blipFill>
        <p:spPr>
          <a:xfrm>
            <a:off x="1450975" y="2373087"/>
            <a:ext cx="7299026" cy="1596662"/>
          </a:xfrm>
          <a:prstGeom prst="rect">
            <a:avLst/>
          </a:prstGeom>
        </p:spPr>
      </p:pic>
      <p:pic>
        <p:nvPicPr>
          <p:cNvPr id="5" name="Picture 4"/>
          <p:cNvPicPr>
            <a:picLocks noChangeAspect="1"/>
          </p:cNvPicPr>
          <p:nvPr/>
        </p:nvPicPr>
        <p:blipFill>
          <a:blip r:embed="rId4"/>
          <a:stretch>
            <a:fillRect/>
          </a:stretch>
        </p:blipFill>
        <p:spPr>
          <a:xfrm>
            <a:off x="6540056" y="5418907"/>
            <a:ext cx="4536279" cy="487544"/>
          </a:xfrm>
          <a:prstGeom prst="rect">
            <a:avLst/>
          </a:prstGeom>
        </p:spPr>
      </p:pic>
      <p:pic>
        <p:nvPicPr>
          <p:cNvPr id="1026" name="Picture 2" descr="Image result for antaci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80824"/>
            <a:ext cx="4297317" cy="243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4602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Override1.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5.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6.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7.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Damask</Template>
  <TotalTime>334</TotalTime>
  <Words>663</Words>
  <Application>Microsoft Office PowerPoint</Application>
  <PresentationFormat>Widescreen</PresentationFormat>
  <Paragraphs>110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Lucida Sans Unicode</vt:lpstr>
      <vt:lpstr>Wingdings</vt:lpstr>
      <vt:lpstr>Mesh</vt:lpstr>
      <vt:lpstr>Topic 8: Acids and Bases</vt:lpstr>
      <vt:lpstr>Important terms for these sections</vt:lpstr>
      <vt:lpstr>Theories of acids and bases</vt:lpstr>
      <vt:lpstr>Theories of acids and bases</vt:lpstr>
      <vt:lpstr>Theories of acids and bases</vt:lpstr>
      <vt:lpstr>8.2: properties of acids and bases</vt:lpstr>
      <vt:lpstr>Acids react with metals, bases, and carbonates to form salts</vt:lpstr>
      <vt:lpstr>1. Acids react with metals</vt:lpstr>
      <vt:lpstr>2. Acids react with bases</vt:lpstr>
      <vt:lpstr>3. Acids react with carbonates</vt:lpstr>
      <vt:lpstr>Acids and bases can be distinguished using indicators</vt:lpstr>
      <vt:lpstr>Acid-base titrations are based on neutralization reactions</vt:lpstr>
    </vt:vector>
  </TitlesOfParts>
  <Company>Academy School District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8: Acids and Bases</dc:title>
  <dc:creator>Jessica Milhollan</dc:creator>
  <cp:lastModifiedBy>Jessica Milhollan</cp:lastModifiedBy>
  <cp:revision>29</cp:revision>
  <dcterms:created xsi:type="dcterms:W3CDTF">2016-11-08T21:31:10Z</dcterms:created>
  <dcterms:modified xsi:type="dcterms:W3CDTF">2016-11-23T20:31:45Z</dcterms:modified>
</cp:coreProperties>
</file>