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83" r:id="rId6"/>
    <p:sldId id="260" r:id="rId7"/>
    <p:sldId id="284" r:id="rId8"/>
    <p:sldId id="261" r:id="rId9"/>
    <p:sldId id="285" r:id="rId10"/>
    <p:sldId id="262" r:id="rId11"/>
    <p:sldId id="270" r:id="rId12"/>
    <p:sldId id="271" r:id="rId13"/>
    <p:sldId id="272" r:id="rId14"/>
    <p:sldId id="274" r:id="rId15"/>
    <p:sldId id="275" r:id="rId16"/>
    <p:sldId id="286" r:id="rId17"/>
    <p:sldId id="277" r:id="rId18"/>
    <p:sldId id="287" r:id="rId19"/>
    <p:sldId id="288" r:id="rId20"/>
    <p:sldId id="278" r:id="rId21"/>
    <p:sldId id="279" r:id="rId22"/>
    <p:sldId id="281" r:id="rId23"/>
    <p:sldId id="282" r:id="rId24"/>
    <p:sldId id="263" r:id="rId25"/>
    <p:sldId id="264" r:id="rId26"/>
    <p:sldId id="265" r:id="rId27"/>
    <p:sldId id="289" r:id="rId28"/>
    <p:sldId id="266" r:id="rId29"/>
    <p:sldId id="267" r:id="rId30"/>
    <p:sldId id="268" r:id="rId31"/>
    <p:sldId id="26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12/6/2016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12/6/2016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hyperlink" Target="http://media.pearsoncmg.com/intl/ema/9781447959762_ChemHL_Brown_Ford/animations/Chapter8p398/index.html" TargetMode="Externa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hemeOverride" Target="../theme/themeOverride25.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hemeOverride" Target="../theme/themeOverride28.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4.xml.rels><?xml version="1.0" encoding="UTF-8" standalone="yes"?>
<Relationships xmlns="http://schemas.openxmlformats.org/package/2006/relationships"><Relationship Id="rId3" Type="http://schemas.openxmlformats.org/officeDocument/2006/relationships/hyperlink" Target="http://media.pearsoncmg.com/intl/ema/9781447959762_ChemHL_Brown_Ford/animations/Chapter8p392/index.html" TargetMode="Externa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hyperlink" Target="http://media.pearsoncmg.com/intl/ema/9781447959762_ChemHL_Brown_Ford/animations/Chapter8p392/index.html" TargetMode="Externa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Topic 8: Acids and Bases</a:t>
            </a:r>
            <a:endParaRPr lang="en-US" dirty="0"/>
          </a:p>
        </p:txBody>
      </p:sp>
      <p:sp>
        <p:nvSpPr>
          <p:cNvPr id="3" name="Subtitle 2"/>
          <p:cNvSpPr>
            <a:spLocks noGrp="1"/>
          </p:cNvSpPr>
          <p:nvPr>
            <p:ph type="subTitle" idx="1"/>
          </p:nvPr>
        </p:nvSpPr>
        <p:spPr>
          <a:xfrm>
            <a:off x="844062" y="3886200"/>
            <a:ext cx="10837398" cy="2286000"/>
          </a:xfrm>
        </p:spPr>
        <p:txBody>
          <a:bodyPr>
            <a:normAutofit lnSpcReduction="10000"/>
          </a:bodyPr>
          <a:lstStyle/>
          <a:p>
            <a:r>
              <a:rPr lang="en-US" dirty="0" smtClean="0"/>
              <a:t>Topic 18.3: pH curves can be investigated experimentally but are mathematically determined by the dissociation constants of the acid and base. An indicator with an appropriate end point can be used to determine the equivalence point of the reaction.</a:t>
            </a:r>
          </a:p>
          <a:p>
            <a:r>
              <a:rPr lang="en-US" dirty="0" smtClean="0"/>
              <a:t>Topic 8.5: Increased industrialization has led to greater production of nitrogen and sulfur oxides leading to acid rain, which is damaging our environment. These problems can be reduced through collaboration with national and intergovernmental organizations.</a:t>
            </a:r>
            <a:endParaRPr lang="en-US" dirty="0"/>
          </a:p>
        </p:txBody>
      </p:sp>
    </p:spTree>
    <p:extLst>
      <p:ext uri="{BB962C8B-B14F-4D97-AF65-F5344CB8AC3E}">
        <p14:creationId xmlns:p14="http://schemas.microsoft.com/office/powerpoint/2010/main" val="2725185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8571"/>
          </a:xfrm>
        </p:spPr>
        <p:txBody>
          <a:bodyPr/>
          <a:lstStyle/>
          <a:p>
            <a:r>
              <a:rPr lang="en-US" dirty="0" smtClean="0"/>
              <a:t>Factors influencing buffers</a:t>
            </a:r>
            <a:endParaRPr lang="en-US" dirty="0"/>
          </a:p>
        </p:txBody>
      </p:sp>
      <p:sp>
        <p:nvSpPr>
          <p:cNvPr id="3" name="Content Placeholder 2"/>
          <p:cNvSpPr>
            <a:spLocks noGrp="1"/>
          </p:cNvSpPr>
          <p:nvPr>
            <p:ph idx="1"/>
          </p:nvPr>
        </p:nvSpPr>
        <p:spPr>
          <a:xfrm>
            <a:off x="1226911" y="1698172"/>
            <a:ext cx="9994083" cy="4454434"/>
          </a:xfrm>
        </p:spPr>
        <p:txBody>
          <a:bodyPr/>
          <a:lstStyle/>
          <a:p>
            <a:r>
              <a:rPr lang="en-US" dirty="0" smtClean="0"/>
              <a:t>1. Dilution</a:t>
            </a:r>
          </a:p>
          <a:p>
            <a:pPr lvl="1"/>
            <a:r>
              <a:rPr lang="en-US" dirty="0" err="1" smtClean="0"/>
              <a:t>Ka</a:t>
            </a:r>
            <a:r>
              <a:rPr lang="en-US" dirty="0" smtClean="0"/>
              <a:t> and Kb are not changed by dilution</a:t>
            </a:r>
          </a:p>
          <a:p>
            <a:pPr lvl="1"/>
            <a:r>
              <a:rPr lang="en-US" dirty="0" smtClean="0"/>
              <a:t>Ratio of acid or base to salt concentration is the same (decreased by same amount)</a:t>
            </a:r>
          </a:p>
          <a:p>
            <a:pPr lvl="1"/>
            <a:r>
              <a:rPr lang="en-US" dirty="0" smtClean="0"/>
              <a:t>Dilution does not change pH</a:t>
            </a:r>
          </a:p>
          <a:p>
            <a:r>
              <a:rPr lang="en-US" dirty="0" smtClean="0"/>
              <a:t>2. Temperature</a:t>
            </a:r>
          </a:p>
          <a:p>
            <a:pPr lvl="1"/>
            <a:r>
              <a:rPr lang="en-US" dirty="0" smtClean="0"/>
              <a:t>Changes the </a:t>
            </a:r>
            <a:r>
              <a:rPr lang="en-US" dirty="0" err="1" smtClean="0"/>
              <a:t>Ka</a:t>
            </a:r>
            <a:r>
              <a:rPr lang="en-US" dirty="0" smtClean="0"/>
              <a:t> and Kb therefore will also affect pH of the buffer</a:t>
            </a:r>
          </a:p>
          <a:p>
            <a:pPr lvl="1"/>
            <a:r>
              <a:rPr lang="en-US" dirty="0" smtClean="0"/>
              <a:t>This is also important when dealing with biological procedures (i.e. involving blood)</a:t>
            </a:r>
          </a:p>
        </p:txBody>
      </p:sp>
    </p:spTree>
    <p:extLst>
      <p:ext uri="{BB962C8B-B14F-4D97-AF65-F5344CB8AC3E}">
        <p14:creationId xmlns:p14="http://schemas.microsoft.com/office/powerpoint/2010/main" val="2252367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8571"/>
          </a:xfrm>
        </p:spPr>
        <p:txBody>
          <a:bodyPr/>
          <a:lstStyle/>
          <a:p>
            <a:r>
              <a:rPr lang="en-US" dirty="0" smtClean="0"/>
              <a:t>Salt hydrolysis</a:t>
            </a:r>
            <a:endParaRPr lang="en-US" dirty="0"/>
          </a:p>
        </p:txBody>
      </p:sp>
      <p:sp>
        <p:nvSpPr>
          <p:cNvPr id="3" name="Content Placeholder 2"/>
          <p:cNvSpPr>
            <a:spLocks noGrp="1"/>
          </p:cNvSpPr>
          <p:nvPr>
            <p:ph idx="1"/>
          </p:nvPr>
        </p:nvSpPr>
        <p:spPr>
          <a:xfrm>
            <a:off x="1226911" y="1698171"/>
            <a:ext cx="9994083" cy="4898571"/>
          </a:xfrm>
        </p:spPr>
        <p:txBody>
          <a:bodyPr/>
          <a:lstStyle/>
          <a:p>
            <a:r>
              <a:rPr lang="en-US" dirty="0" smtClean="0"/>
              <a:t>Salt is a product of neutralization reaction</a:t>
            </a:r>
          </a:p>
          <a:p>
            <a:pPr lvl="1"/>
            <a:r>
              <a:rPr lang="en-US" dirty="0" smtClean="0"/>
              <a:t>Cation is conjugate acid of parent base</a:t>
            </a:r>
          </a:p>
          <a:p>
            <a:pPr lvl="1"/>
            <a:r>
              <a:rPr lang="en-US" dirty="0" smtClean="0"/>
              <a:t>Anion is conjugate base of parent acid</a:t>
            </a:r>
          </a:p>
          <a:p>
            <a:r>
              <a:rPr lang="en-US" dirty="0" smtClean="0"/>
              <a:t>Not all salts form neutral solutions</a:t>
            </a:r>
          </a:p>
          <a:p>
            <a:r>
              <a:rPr lang="en-US" dirty="0" smtClean="0"/>
              <a:t>The pH depends on the ions formed (conjugate acids and bases strength)</a:t>
            </a:r>
          </a:p>
          <a:p>
            <a:r>
              <a:rPr lang="en-US" dirty="0" smtClean="0"/>
              <a:t>If the conjugate acid is strong, the pH may be lower </a:t>
            </a:r>
          </a:p>
          <a:p>
            <a:r>
              <a:rPr lang="en-US" dirty="0" smtClean="0"/>
              <a:t>If the conjugate base is strong, the pH may be higher</a:t>
            </a:r>
          </a:p>
        </p:txBody>
      </p:sp>
      <p:pic>
        <p:nvPicPr>
          <p:cNvPr id="4" name="Picture 3"/>
          <p:cNvPicPr>
            <a:picLocks noChangeAspect="1"/>
          </p:cNvPicPr>
          <p:nvPr/>
        </p:nvPicPr>
        <p:blipFill>
          <a:blip r:embed="rId3"/>
          <a:stretch>
            <a:fillRect/>
          </a:stretch>
        </p:blipFill>
        <p:spPr>
          <a:xfrm>
            <a:off x="3026485" y="1698171"/>
            <a:ext cx="6490294" cy="731520"/>
          </a:xfrm>
          <a:prstGeom prst="rect">
            <a:avLst/>
          </a:prstGeom>
        </p:spPr>
      </p:pic>
    </p:spTree>
    <p:extLst>
      <p:ext uri="{BB962C8B-B14F-4D97-AF65-F5344CB8AC3E}">
        <p14:creationId xmlns:p14="http://schemas.microsoft.com/office/powerpoint/2010/main" val="48228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1"/>
            <a:ext cx="9905998" cy="670560"/>
          </a:xfrm>
        </p:spPr>
        <p:txBody>
          <a:bodyPr/>
          <a:lstStyle/>
          <a:p>
            <a:r>
              <a:rPr lang="en-US" dirty="0" smtClean="0"/>
              <a:t>Salts</a:t>
            </a:r>
            <a:endParaRPr lang="en-US" dirty="0"/>
          </a:p>
        </p:txBody>
      </p:sp>
      <p:sp>
        <p:nvSpPr>
          <p:cNvPr id="3" name="Content Placeholder 2"/>
          <p:cNvSpPr>
            <a:spLocks noGrp="1"/>
          </p:cNvSpPr>
          <p:nvPr>
            <p:ph idx="1"/>
          </p:nvPr>
        </p:nvSpPr>
        <p:spPr>
          <a:xfrm>
            <a:off x="1226911" y="1280161"/>
            <a:ext cx="9994083" cy="5368833"/>
          </a:xfrm>
        </p:spPr>
        <p:txBody>
          <a:bodyPr/>
          <a:lstStyle/>
          <a:p>
            <a:r>
              <a:rPr lang="en-US" dirty="0" smtClean="0"/>
              <a:t>Strong acid – strong base Salt: neutral pH (close to 7) at 298K</a:t>
            </a:r>
          </a:p>
          <a:p>
            <a:pPr lvl="1"/>
            <a:r>
              <a:rPr lang="en-US" dirty="0" smtClean="0"/>
              <a:t>Both conjugates are weak</a:t>
            </a:r>
          </a:p>
          <a:p>
            <a:pPr marL="457200" lvl="1" indent="0">
              <a:buNone/>
            </a:pPr>
            <a:endParaRPr lang="en-US" dirty="0"/>
          </a:p>
          <a:p>
            <a:r>
              <a:rPr lang="en-US" dirty="0" smtClean="0"/>
              <a:t>Weak acid – strong base salt: pH is greater than 7 at 298K</a:t>
            </a:r>
          </a:p>
          <a:p>
            <a:pPr lvl="1"/>
            <a:r>
              <a:rPr lang="en-US" dirty="0" smtClean="0"/>
              <a:t>Conjugate base of weak acid is strong</a:t>
            </a:r>
          </a:p>
          <a:p>
            <a:pPr lvl="1"/>
            <a:endParaRPr lang="en-US" dirty="0" smtClean="0"/>
          </a:p>
          <a:p>
            <a:r>
              <a:rPr lang="en-US" dirty="0" smtClean="0"/>
              <a:t>Strong acid – weak base salt: pH is less than 7 at 298K</a:t>
            </a:r>
          </a:p>
          <a:p>
            <a:pPr lvl="1"/>
            <a:r>
              <a:rPr lang="en-US" dirty="0" smtClean="0"/>
              <a:t>Conjugate acid of weak base is strong</a:t>
            </a:r>
          </a:p>
          <a:p>
            <a:pPr lvl="1"/>
            <a:endParaRPr lang="en-US" dirty="0"/>
          </a:p>
          <a:p>
            <a:r>
              <a:rPr lang="en-US" dirty="0" smtClean="0"/>
              <a:t>Weak acid – weak base salt: Depends on </a:t>
            </a:r>
            <a:r>
              <a:rPr lang="en-US" dirty="0" err="1" smtClean="0"/>
              <a:t>Ka</a:t>
            </a:r>
            <a:r>
              <a:rPr lang="en-US" dirty="0" smtClean="0"/>
              <a:t> and Kb of the acids and bases involved</a:t>
            </a:r>
          </a:p>
          <a:p>
            <a:pPr lvl="1"/>
            <a:r>
              <a:rPr lang="en-US" dirty="0" smtClean="0"/>
              <a:t>Both conjugates are strong</a:t>
            </a:r>
          </a:p>
        </p:txBody>
      </p:sp>
      <p:pic>
        <p:nvPicPr>
          <p:cNvPr id="4" name="Picture 3"/>
          <p:cNvPicPr>
            <a:picLocks noChangeAspect="1"/>
          </p:cNvPicPr>
          <p:nvPr/>
        </p:nvPicPr>
        <p:blipFill rotWithShape="1">
          <a:blip r:embed="rId3"/>
          <a:srcRect l="23413" t="54885" r="13754" b="36069"/>
          <a:stretch/>
        </p:blipFill>
        <p:spPr>
          <a:xfrm>
            <a:off x="6387739" y="3371633"/>
            <a:ext cx="4107104" cy="468847"/>
          </a:xfrm>
          <a:prstGeom prst="rect">
            <a:avLst/>
          </a:prstGeom>
        </p:spPr>
      </p:pic>
      <p:pic>
        <p:nvPicPr>
          <p:cNvPr id="5" name="Picture 4"/>
          <p:cNvPicPr>
            <a:picLocks noChangeAspect="1"/>
          </p:cNvPicPr>
          <p:nvPr/>
        </p:nvPicPr>
        <p:blipFill rotWithShape="1">
          <a:blip r:embed="rId3"/>
          <a:srcRect l="10024" b="86246"/>
          <a:stretch/>
        </p:blipFill>
        <p:spPr>
          <a:xfrm>
            <a:off x="5172892" y="2142173"/>
            <a:ext cx="4611188" cy="558900"/>
          </a:xfrm>
          <a:prstGeom prst="rect">
            <a:avLst/>
          </a:prstGeom>
        </p:spPr>
      </p:pic>
      <p:pic>
        <p:nvPicPr>
          <p:cNvPr id="6" name="Picture 5"/>
          <p:cNvPicPr>
            <a:picLocks noChangeAspect="1"/>
          </p:cNvPicPr>
          <p:nvPr/>
        </p:nvPicPr>
        <p:blipFill>
          <a:blip r:embed="rId4"/>
          <a:stretch>
            <a:fillRect/>
          </a:stretch>
        </p:blipFill>
        <p:spPr>
          <a:xfrm>
            <a:off x="6387739" y="4610672"/>
            <a:ext cx="4490149" cy="405465"/>
          </a:xfrm>
          <a:prstGeom prst="rect">
            <a:avLst/>
          </a:prstGeom>
        </p:spPr>
      </p:pic>
    </p:spTree>
    <p:extLst>
      <p:ext uri="{BB962C8B-B14F-4D97-AF65-F5344CB8AC3E}">
        <p14:creationId xmlns:p14="http://schemas.microsoft.com/office/powerpoint/2010/main" val="67148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8571"/>
          </a:xfrm>
        </p:spPr>
        <p:txBody>
          <a:bodyPr/>
          <a:lstStyle/>
          <a:p>
            <a:r>
              <a:rPr lang="en-US" dirty="0" smtClean="0"/>
              <a:t>Salt summary</a:t>
            </a:r>
            <a:endParaRPr lang="en-US" dirty="0"/>
          </a:p>
        </p:txBody>
      </p:sp>
      <p:pic>
        <p:nvPicPr>
          <p:cNvPr id="4" name="Content Placeholder 3"/>
          <p:cNvPicPr>
            <a:picLocks noGrp="1" noChangeAspect="1"/>
          </p:cNvPicPr>
          <p:nvPr>
            <p:ph idx="1"/>
          </p:nvPr>
        </p:nvPicPr>
        <p:blipFill>
          <a:blip r:embed="rId3"/>
          <a:stretch>
            <a:fillRect/>
          </a:stretch>
        </p:blipFill>
        <p:spPr>
          <a:xfrm>
            <a:off x="428335" y="1698171"/>
            <a:ext cx="11332154" cy="3801292"/>
          </a:xfrm>
          <a:prstGeom prst="rect">
            <a:avLst/>
          </a:prstGeom>
        </p:spPr>
      </p:pic>
    </p:spTree>
    <p:extLst>
      <p:ext uri="{BB962C8B-B14F-4D97-AF65-F5344CB8AC3E}">
        <p14:creationId xmlns:p14="http://schemas.microsoft.com/office/powerpoint/2010/main" val="1623398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8571"/>
          </a:xfrm>
        </p:spPr>
        <p:txBody>
          <a:bodyPr/>
          <a:lstStyle/>
          <a:p>
            <a:r>
              <a:rPr lang="en-US" dirty="0" smtClean="0"/>
              <a:t>Acid-base titrations</a:t>
            </a:r>
            <a:endParaRPr lang="en-US" dirty="0"/>
          </a:p>
        </p:txBody>
      </p:sp>
      <p:sp>
        <p:nvSpPr>
          <p:cNvPr id="3" name="Content Placeholder 2"/>
          <p:cNvSpPr>
            <a:spLocks noGrp="1"/>
          </p:cNvSpPr>
          <p:nvPr>
            <p:ph idx="1"/>
          </p:nvPr>
        </p:nvSpPr>
        <p:spPr>
          <a:xfrm>
            <a:off x="1226911" y="1698172"/>
            <a:ext cx="9994083" cy="3936276"/>
          </a:xfrm>
        </p:spPr>
        <p:txBody>
          <a:bodyPr/>
          <a:lstStyle/>
          <a:p>
            <a:r>
              <a:rPr lang="en-US" dirty="0" smtClean="0"/>
              <a:t>Some controlled amount of 1 solution of known concentration is added to a known amount of the other solution</a:t>
            </a:r>
          </a:p>
          <a:p>
            <a:r>
              <a:rPr lang="en-US" dirty="0" smtClean="0"/>
              <a:t>Acid and base reaction occurs will equivalence point is reached</a:t>
            </a:r>
          </a:p>
          <a:p>
            <a:r>
              <a:rPr lang="en-US" dirty="0" smtClean="0"/>
              <a:t>Use pH meter or indicator to determine exact point of neutralization</a:t>
            </a:r>
            <a:endParaRPr lang="en-US" dirty="0"/>
          </a:p>
          <a:p>
            <a:r>
              <a:rPr lang="en-US" dirty="0" smtClean="0"/>
              <a:t>The change in pH during a neutralization is not linear (due to the logarithmic nature)</a:t>
            </a:r>
          </a:p>
          <a:p>
            <a:r>
              <a:rPr lang="en-US" dirty="0" smtClean="0"/>
              <a:t>At equivalence point, the acid and base are neutralized so only salt and water are remaining in solution</a:t>
            </a:r>
            <a:endParaRPr lang="en-US" dirty="0" smtClean="0">
              <a:hlinkClick r:id="rId3"/>
            </a:endParaRPr>
          </a:p>
          <a:p>
            <a:r>
              <a:rPr lang="en-US" dirty="0" smtClean="0">
                <a:hlinkClick r:id="rId3"/>
              </a:rPr>
              <a:t>http</a:t>
            </a:r>
            <a:r>
              <a:rPr lang="en-US" dirty="0">
                <a:hlinkClick r:id="rId3"/>
              </a:rPr>
              <a:t>://</a:t>
            </a:r>
            <a:r>
              <a:rPr lang="en-US" dirty="0" smtClean="0">
                <a:hlinkClick r:id="rId3"/>
              </a:rPr>
              <a:t>media.pearsoncmg.com/intl/ema/9781447959762_ChemHL_Brown_Ford/animations/Chapter8p398/index.html</a:t>
            </a:r>
            <a:r>
              <a:rPr lang="en-US" dirty="0" smtClean="0"/>
              <a:t> </a:t>
            </a:r>
          </a:p>
        </p:txBody>
      </p:sp>
    </p:spTree>
    <p:extLst>
      <p:ext uri="{BB962C8B-B14F-4D97-AF65-F5344CB8AC3E}">
        <p14:creationId xmlns:p14="http://schemas.microsoft.com/office/powerpoint/2010/main" val="3358057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1"/>
            <a:ext cx="9905998" cy="615450"/>
          </a:xfrm>
        </p:spPr>
        <p:txBody>
          <a:bodyPr/>
          <a:lstStyle/>
          <a:p>
            <a:r>
              <a:rPr lang="en-US" dirty="0" smtClean="0"/>
              <a:t>Acid-base titrations</a:t>
            </a:r>
            <a:endParaRPr lang="en-US" dirty="0"/>
          </a:p>
        </p:txBody>
      </p:sp>
      <p:sp>
        <p:nvSpPr>
          <p:cNvPr id="3" name="Content Placeholder 2"/>
          <p:cNvSpPr>
            <a:spLocks noGrp="1"/>
          </p:cNvSpPr>
          <p:nvPr>
            <p:ph idx="1"/>
          </p:nvPr>
        </p:nvSpPr>
        <p:spPr>
          <a:xfrm>
            <a:off x="274321" y="1698172"/>
            <a:ext cx="10946674" cy="4036422"/>
          </a:xfrm>
        </p:spPr>
        <p:txBody>
          <a:bodyPr>
            <a:normAutofit/>
          </a:bodyPr>
          <a:lstStyle/>
          <a:p>
            <a:r>
              <a:rPr lang="en-US" dirty="0" smtClean="0"/>
              <a:t>Strong acid and strong base</a:t>
            </a:r>
          </a:p>
          <a:p>
            <a:r>
              <a:rPr lang="en-US" dirty="0" smtClean="0"/>
              <a:t>1. initial pH = 1 (strong acid)</a:t>
            </a:r>
          </a:p>
          <a:p>
            <a:r>
              <a:rPr lang="en-US" dirty="0" smtClean="0"/>
              <a:t>2. pH changes gradually until equivalence</a:t>
            </a:r>
          </a:p>
          <a:p>
            <a:r>
              <a:rPr lang="en-US" dirty="0" smtClean="0"/>
              <a:t>3. very sharp jump from pH 3 – 11 = equivalence</a:t>
            </a:r>
          </a:p>
          <a:p>
            <a:r>
              <a:rPr lang="en-US" dirty="0" smtClean="0"/>
              <a:t>4. after equivalence, graph levels out at high pH</a:t>
            </a:r>
          </a:p>
          <a:p>
            <a:r>
              <a:rPr lang="en-US" dirty="0" smtClean="0"/>
              <a:t>5. pH at equivalence = 7</a:t>
            </a:r>
          </a:p>
        </p:txBody>
      </p:sp>
      <p:pic>
        <p:nvPicPr>
          <p:cNvPr id="4" name="Picture 3"/>
          <p:cNvPicPr>
            <a:picLocks noChangeAspect="1"/>
          </p:cNvPicPr>
          <p:nvPr/>
        </p:nvPicPr>
        <p:blipFill rotWithShape="1">
          <a:blip r:embed="rId3"/>
          <a:srcRect l="33393" b="50000"/>
          <a:stretch/>
        </p:blipFill>
        <p:spPr>
          <a:xfrm>
            <a:off x="1141413" y="1619118"/>
            <a:ext cx="4404481" cy="422367"/>
          </a:xfrm>
          <a:prstGeom prst="rect">
            <a:avLst/>
          </a:prstGeom>
        </p:spPr>
      </p:pic>
      <p:pic>
        <p:nvPicPr>
          <p:cNvPr id="5" name="Picture 4"/>
          <p:cNvPicPr>
            <a:picLocks noChangeAspect="1"/>
          </p:cNvPicPr>
          <p:nvPr/>
        </p:nvPicPr>
        <p:blipFill rotWithShape="1">
          <a:blip r:embed="rId3"/>
          <a:srcRect t="56072" r="4924" b="3213"/>
          <a:stretch/>
        </p:blipFill>
        <p:spPr>
          <a:xfrm>
            <a:off x="675050" y="5813648"/>
            <a:ext cx="7402479" cy="404949"/>
          </a:xfrm>
          <a:prstGeom prst="rect">
            <a:avLst/>
          </a:prstGeom>
        </p:spPr>
      </p:pic>
      <p:pic>
        <p:nvPicPr>
          <p:cNvPr id="7" name="Picture 6"/>
          <p:cNvPicPr>
            <a:picLocks noChangeAspect="1"/>
          </p:cNvPicPr>
          <p:nvPr/>
        </p:nvPicPr>
        <p:blipFill>
          <a:blip r:embed="rId4"/>
          <a:stretch>
            <a:fillRect/>
          </a:stretch>
        </p:blipFill>
        <p:spPr>
          <a:xfrm>
            <a:off x="6714412" y="1643939"/>
            <a:ext cx="4803628" cy="3953296"/>
          </a:xfrm>
          <a:prstGeom prst="rect">
            <a:avLst/>
          </a:prstGeom>
        </p:spPr>
      </p:pic>
    </p:spTree>
    <p:extLst>
      <p:ext uri="{BB962C8B-B14F-4D97-AF65-F5344CB8AC3E}">
        <p14:creationId xmlns:p14="http://schemas.microsoft.com/office/powerpoint/2010/main" val="3742191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1"/>
            <a:ext cx="9905998" cy="615450"/>
          </a:xfrm>
        </p:spPr>
        <p:txBody>
          <a:bodyPr/>
          <a:lstStyle/>
          <a:p>
            <a:r>
              <a:rPr lang="en-US" dirty="0" smtClean="0"/>
              <a:t>Acid-base titrations</a:t>
            </a:r>
            <a:endParaRPr lang="en-US" dirty="0"/>
          </a:p>
        </p:txBody>
      </p:sp>
      <p:sp>
        <p:nvSpPr>
          <p:cNvPr id="3" name="Content Placeholder 2"/>
          <p:cNvSpPr>
            <a:spLocks noGrp="1"/>
          </p:cNvSpPr>
          <p:nvPr>
            <p:ph idx="1"/>
          </p:nvPr>
        </p:nvSpPr>
        <p:spPr>
          <a:xfrm>
            <a:off x="274321" y="1698172"/>
            <a:ext cx="5720525" cy="4036422"/>
          </a:xfrm>
        </p:spPr>
        <p:txBody>
          <a:bodyPr>
            <a:normAutofit/>
          </a:bodyPr>
          <a:lstStyle/>
          <a:p>
            <a:r>
              <a:rPr lang="en-US" dirty="0" smtClean="0"/>
              <a:t>weak acid and strong base</a:t>
            </a:r>
          </a:p>
          <a:p>
            <a:r>
              <a:rPr lang="en-US" dirty="0" smtClean="0"/>
              <a:t>1. initial pH is fairly high (weak acid)</a:t>
            </a:r>
            <a:endParaRPr lang="en-US" dirty="0"/>
          </a:p>
          <a:p>
            <a:r>
              <a:rPr lang="en-US" dirty="0" smtClean="0"/>
              <a:t>2. pH stays relatively same until equivalence – labelled as a buffer region</a:t>
            </a:r>
          </a:p>
          <a:p>
            <a:r>
              <a:rPr lang="en-US" dirty="0" smtClean="0"/>
              <a:t>3. pH jumps from 7 – 11 which is a smaller jump than with strong acids/bases</a:t>
            </a:r>
          </a:p>
          <a:p>
            <a:r>
              <a:rPr lang="en-US" dirty="0" smtClean="0"/>
              <a:t>4. curve flattens at high value (strong base so higher pH)</a:t>
            </a:r>
          </a:p>
          <a:p>
            <a:r>
              <a:rPr lang="en-US" dirty="0" smtClean="0"/>
              <a:t>5. pH at equivalence is &gt;7</a:t>
            </a:r>
          </a:p>
        </p:txBody>
      </p:sp>
      <p:pic>
        <p:nvPicPr>
          <p:cNvPr id="6" name="Picture 5"/>
          <p:cNvPicPr>
            <a:picLocks noChangeAspect="1"/>
          </p:cNvPicPr>
          <p:nvPr/>
        </p:nvPicPr>
        <p:blipFill>
          <a:blip r:embed="rId3"/>
          <a:stretch>
            <a:fillRect/>
          </a:stretch>
        </p:blipFill>
        <p:spPr>
          <a:xfrm>
            <a:off x="5994846" y="1461000"/>
            <a:ext cx="5849097" cy="3982897"/>
          </a:xfrm>
          <a:prstGeom prst="rect">
            <a:avLst/>
          </a:prstGeom>
        </p:spPr>
      </p:pic>
      <p:pic>
        <p:nvPicPr>
          <p:cNvPr id="7" name="Picture 6"/>
          <p:cNvPicPr>
            <a:picLocks noChangeAspect="1"/>
          </p:cNvPicPr>
          <p:nvPr/>
        </p:nvPicPr>
        <p:blipFill rotWithShape="1">
          <a:blip r:embed="rId4"/>
          <a:srcRect l="19689" b="55574"/>
          <a:stretch/>
        </p:blipFill>
        <p:spPr>
          <a:xfrm>
            <a:off x="6094412" y="720839"/>
            <a:ext cx="5749531" cy="349567"/>
          </a:xfrm>
          <a:prstGeom prst="rect">
            <a:avLst/>
          </a:prstGeom>
        </p:spPr>
      </p:pic>
      <p:pic>
        <p:nvPicPr>
          <p:cNvPr id="8" name="Picture 7"/>
          <p:cNvPicPr>
            <a:picLocks noChangeAspect="1"/>
          </p:cNvPicPr>
          <p:nvPr/>
        </p:nvPicPr>
        <p:blipFill rotWithShape="1">
          <a:blip r:embed="rId4"/>
          <a:srcRect t="60070" r="16732"/>
          <a:stretch/>
        </p:blipFill>
        <p:spPr>
          <a:xfrm>
            <a:off x="679841" y="5785505"/>
            <a:ext cx="8010760" cy="422210"/>
          </a:xfrm>
          <a:prstGeom prst="rect">
            <a:avLst/>
          </a:prstGeom>
        </p:spPr>
      </p:pic>
    </p:spTree>
    <p:extLst>
      <p:ext uri="{BB962C8B-B14F-4D97-AF65-F5344CB8AC3E}">
        <p14:creationId xmlns:p14="http://schemas.microsoft.com/office/powerpoint/2010/main" val="659296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0"/>
            <a:ext cx="10357167" cy="1088571"/>
          </a:xfrm>
        </p:spPr>
        <p:txBody>
          <a:bodyPr/>
          <a:lstStyle/>
          <a:p>
            <a:r>
              <a:rPr lang="en-US" dirty="0" smtClean="0"/>
              <a:t>Acid-base titrations – weak acid/strong base</a:t>
            </a:r>
            <a:endParaRPr lang="en-US" dirty="0"/>
          </a:p>
        </p:txBody>
      </p:sp>
      <p:sp>
        <p:nvSpPr>
          <p:cNvPr id="3" name="Content Placeholder 2"/>
          <p:cNvSpPr>
            <a:spLocks noGrp="1"/>
          </p:cNvSpPr>
          <p:nvPr>
            <p:ph idx="1"/>
          </p:nvPr>
        </p:nvSpPr>
        <p:spPr>
          <a:xfrm>
            <a:off x="431075" y="1698172"/>
            <a:ext cx="7156986" cy="3775164"/>
          </a:xfrm>
        </p:spPr>
        <p:txBody>
          <a:bodyPr/>
          <a:lstStyle/>
          <a:p>
            <a:r>
              <a:rPr lang="en-US" dirty="0" smtClean="0"/>
              <a:t>The half equivalence point</a:t>
            </a:r>
          </a:p>
          <a:p>
            <a:r>
              <a:rPr lang="en-US" dirty="0" smtClean="0"/>
              <a:t>Point on graph where half the acid has been neutralized by base</a:t>
            </a:r>
          </a:p>
          <a:p>
            <a:r>
              <a:rPr lang="en-US" dirty="0" smtClean="0"/>
              <a:t>Has ½ salt from reaction and ½ unreacted weak acid = buffer!!!</a:t>
            </a:r>
          </a:p>
          <a:p>
            <a:r>
              <a:rPr lang="en-US" dirty="0" smtClean="0"/>
              <a:t>The pH in this region shows resistance in change due to this property</a:t>
            </a:r>
          </a:p>
          <a:p>
            <a:r>
              <a:rPr lang="en-US" dirty="0" err="1" smtClean="0"/>
              <a:t>pKa</a:t>
            </a:r>
            <a:r>
              <a:rPr lang="en-US" dirty="0" smtClean="0"/>
              <a:t> can be calculated from this point b/c [acid] = [salt]</a:t>
            </a:r>
          </a:p>
          <a:p>
            <a:r>
              <a:rPr lang="en-US" dirty="0" err="1" smtClean="0"/>
              <a:t>pKb</a:t>
            </a:r>
            <a:r>
              <a:rPr lang="en-US" dirty="0" smtClean="0"/>
              <a:t> can be calculated if weak base and strong acid RXT</a:t>
            </a:r>
          </a:p>
        </p:txBody>
      </p:sp>
      <p:pic>
        <p:nvPicPr>
          <p:cNvPr id="4" name="Picture 3"/>
          <p:cNvPicPr>
            <a:picLocks noChangeAspect="1"/>
          </p:cNvPicPr>
          <p:nvPr/>
        </p:nvPicPr>
        <p:blipFill>
          <a:blip r:embed="rId3"/>
          <a:stretch>
            <a:fillRect/>
          </a:stretch>
        </p:blipFill>
        <p:spPr>
          <a:xfrm>
            <a:off x="7444370" y="1458687"/>
            <a:ext cx="4464888" cy="3040331"/>
          </a:xfrm>
          <a:prstGeom prst="rect">
            <a:avLst/>
          </a:prstGeom>
        </p:spPr>
      </p:pic>
      <p:pic>
        <p:nvPicPr>
          <p:cNvPr id="5" name="Picture 4"/>
          <p:cNvPicPr>
            <a:picLocks noChangeAspect="1"/>
          </p:cNvPicPr>
          <p:nvPr/>
        </p:nvPicPr>
        <p:blipFill rotWithShape="1">
          <a:blip r:embed="rId4"/>
          <a:srcRect l="43150" r="37977" b="64079"/>
          <a:stretch/>
        </p:blipFill>
        <p:spPr>
          <a:xfrm>
            <a:off x="7956948" y="4766965"/>
            <a:ext cx="1586371" cy="706371"/>
          </a:xfrm>
          <a:prstGeom prst="rect">
            <a:avLst/>
          </a:prstGeom>
        </p:spPr>
      </p:pic>
      <p:pic>
        <p:nvPicPr>
          <p:cNvPr id="6" name="Picture 5"/>
          <p:cNvPicPr>
            <a:picLocks noChangeAspect="1"/>
          </p:cNvPicPr>
          <p:nvPr/>
        </p:nvPicPr>
        <p:blipFill rotWithShape="1">
          <a:blip r:embed="rId4"/>
          <a:srcRect t="39278"/>
          <a:stretch/>
        </p:blipFill>
        <p:spPr>
          <a:xfrm>
            <a:off x="4885509" y="5682342"/>
            <a:ext cx="7172452" cy="1018903"/>
          </a:xfrm>
          <a:prstGeom prst="rect">
            <a:avLst/>
          </a:prstGeom>
        </p:spPr>
      </p:pic>
    </p:spTree>
    <p:extLst>
      <p:ext uri="{BB962C8B-B14F-4D97-AF65-F5344CB8AC3E}">
        <p14:creationId xmlns:p14="http://schemas.microsoft.com/office/powerpoint/2010/main" val="2371389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1"/>
            <a:ext cx="9905998" cy="615450"/>
          </a:xfrm>
        </p:spPr>
        <p:txBody>
          <a:bodyPr/>
          <a:lstStyle/>
          <a:p>
            <a:r>
              <a:rPr lang="en-US" dirty="0" smtClean="0"/>
              <a:t>Acid-base titrations</a:t>
            </a:r>
            <a:endParaRPr lang="en-US" dirty="0"/>
          </a:p>
        </p:txBody>
      </p:sp>
      <p:sp>
        <p:nvSpPr>
          <p:cNvPr id="3" name="Content Placeholder 2"/>
          <p:cNvSpPr>
            <a:spLocks noGrp="1"/>
          </p:cNvSpPr>
          <p:nvPr>
            <p:ph idx="1"/>
          </p:nvPr>
        </p:nvSpPr>
        <p:spPr>
          <a:xfrm>
            <a:off x="274321" y="1698171"/>
            <a:ext cx="6035039" cy="4232365"/>
          </a:xfrm>
        </p:spPr>
        <p:txBody>
          <a:bodyPr>
            <a:normAutofit/>
          </a:bodyPr>
          <a:lstStyle/>
          <a:p>
            <a:r>
              <a:rPr lang="en-US" dirty="0" smtClean="0"/>
              <a:t>Strong acid and weak base</a:t>
            </a:r>
          </a:p>
          <a:p>
            <a:r>
              <a:rPr lang="en-US" dirty="0" smtClean="0"/>
              <a:t>1. initial pH is fairly low (strong acid)</a:t>
            </a:r>
            <a:endParaRPr lang="en-US" dirty="0"/>
          </a:p>
          <a:p>
            <a:r>
              <a:rPr lang="en-US" dirty="0" smtClean="0"/>
              <a:t>2. pH stays relatively same through buffer region to equivalence point</a:t>
            </a:r>
          </a:p>
          <a:p>
            <a:r>
              <a:rPr lang="en-US" dirty="0" smtClean="0"/>
              <a:t>3. pH jumps from 3 – 7 which is a smaller jump than with strong acids/bases</a:t>
            </a:r>
          </a:p>
          <a:p>
            <a:r>
              <a:rPr lang="en-US" dirty="0" smtClean="0"/>
              <a:t>4. curve flattens at fairly low value (strong acid so higher pH)</a:t>
            </a:r>
          </a:p>
          <a:p>
            <a:r>
              <a:rPr lang="en-US" dirty="0" smtClean="0"/>
              <a:t>5. pH at equivalence is &lt;7</a:t>
            </a:r>
          </a:p>
        </p:txBody>
      </p:sp>
      <p:pic>
        <p:nvPicPr>
          <p:cNvPr id="4" name="Picture 3"/>
          <p:cNvPicPr>
            <a:picLocks noChangeAspect="1"/>
          </p:cNvPicPr>
          <p:nvPr/>
        </p:nvPicPr>
        <p:blipFill rotWithShape="1">
          <a:blip r:embed="rId3"/>
          <a:srcRect l="2162" t="9534" r="19070" b="82677"/>
          <a:stretch/>
        </p:blipFill>
        <p:spPr>
          <a:xfrm>
            <a:off x="1376952" y="6010265"/>
            <a:ext cx="6356260" cy="473120"/>
          </a:xfrm>
          <a:prstGeom prst="rect">
            <a:avLst/>
          </a:prstGeom>
        </p:spPr>
      </p:pic>
      <p:pic>
        <p:nvPicPr>
          <p:cNvPr id="9" name="Picture 8"/>
          <p:cNvPicPr>
            <a:picLocks noChangeAspect="1"/>
          </p:cNvPicPr>
          <p:nvPr/>
        </p:nvPicPr>
        <p:blipFill rotWithShape="1">
          <a:blip r:embed="rId3"/>
          <a:srcRect l="27992" t="21161"/>
          <a:stretch/>
        </p:blipFill>
        <p:spPr>
          <a:xfrm>
            <a:off x="6191794" y="1243284"/>
            <a:ext cx="5518785" cy="4548654"/>
          </a:xfrm>
          <a:prstGeom prst="rect">
            <a:avLst/>
          </a:prstGeom>
        </p:spPr>
      </p:pic>
      <p:pic>
        <p:nvPicPr>
          <p:cNvPr id="10" name="Picture 9"/>
          <p:cNvPicPr>
            <a:picLocks noChangeAspect="1"/>
          </p:cNvPicPr>
          <p:nvPr/>
        </p:nvPicPr>
        <p:blipFill rotWithShape="1">
          <a:blip r:embed="rId3"/>
          <a:srcRect l="40083" t="53" r="11933" b="91294"/>
          <a:stretch/>
        </p:blipFill>
        <p:spPr>
          <a:xfrm>
            <a:off x="7119256" y="532265"/>
            <a:ext cx="3300325" cy="447994"/>
          </a:xfrm>
          <a:prstGeom prst="rect">
            <a:avLst/>
          </a:prstGeom>
        </p:spPr>
      </p:pic>
    </p:spTree>
    <p:extLst>
      <p:ext uri="{BB962C8B-B14F-4D97-AF65-F5344CB8AC3E}">
        <p14:creationId xmlns:p14="http://schemas.microsoft.com/office/powerpoint/2010/main" val="2955232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1"/>
            <a:ext cx="9905998" cy="615450"/>
          </a:xfrm>
        </p:spPr>
        <p:txBody>
          <a:bodyPr/>
          <a:lstStyle/>
          <a:p>
            <a:r>
              <a:rPr lang="en-US" dirty="0" smtClean="0"/>
              <a:t>Acid-base titrations</a:t>
            </a:r>
            <a:endParaRPr lang="en-US" dirty="0"/>
          </a:p>
        </p:txBody>
      </p:sp>
      <p:sp>
        <p:nvSpPr>
          <p:cNvPr id="3" name="Content Placeholder 2"/>
          <p:cNvSpPr>
            <a:spLocks noGrp="1"/>
          </p:cNvSpPr>
          <p:nvPr>
            <p:ph idx="1"/>
          </p:nvPr>
        </p:nvSpPr>
        <p:spPr>
          <a:xfrm>
            <a:off x="274321" y="1698171"/>
            <a:ext cx="6035039" cy="4232365"/>
          </a:xfrm>
        </p:spPr>
        <p:txBody>
          <a:bodyPr>
            <a:normAutofit/>
          </a:bodyPr>
          <a:lstStyle/>
          <a:p>
            <a:r>
              <a:rPr lang="en-US" dirty="0" smtClean="0"/>
              <a:t>weak acid and weak base</a:t>
            </a:r>
          </a:p>
          <a:p>
            <a:r>
              <a:rPr lang="en-US" dirty="0" smtClean="0"/>
              <a:t>1. initial pH is fairly high (weak acid)</a:t>
            </a:r>
            <a:endParaRPr lang="en-US" dirty="0"/>
          </a:p>
          <a:p>
            <a:r>
              <a:rPr lang="en-US" dirty="0" smtClean="0"/>
              <a:t>2. addition of base causes pH to rise steadily</a:t>
            </a:r>
          </a:p>
          <a:p>
            <a:r>
              <a:rPr lang="en-US" dirty="0" smtClean="0"/>
              <a:t>3. change in pH at equivalence point is less sharp than other graphs</a:t>
            </a:r>
          </a:p>
          <a:p>
            <a:r>
              <a:rPr lang="en-US" dirty="0" smtClean="0"/>
              <a:t>4. curve flattens at fairly low value (pH of weak base)</a:t>
            </a:r>
          </a:p>
        </p:txBody>
      </p:sp>
      <p:pic>
        <p:nvPicPr>
          <p:cNvPr id="5" name="Picture 4"/>
          <p:cNvPicPr>
            <a:picLocks noChangeAspect="1"/>
          </p:cNvPicPr>
          <p:nvPr/>
        </p:nvPicPr>
        <p:blipFill rotWithShape="1">
          <a:blip r:embed="rId3"/>
          <a:srcRect l="27549" b="53219"/>
          <a:stretch/>
        </p:blipFill>
        <p:spPr>
          <a:xfrm>
            <a:off x="6309360" y="696687"/>
            <a:ext cx="5207002" cy="420255"/>
          </a:xfrm>
          <a:prstGeom prst="rect">
            <a:avLst/>
          </a:prstGeom>
        </p:spPr>
      </p:pic>
      <p:pic>
        <p:nvPicPr>
          <p:cNvPr id="6" name="Picture 5"/>
          <p:cNvPicPr>
            <a:picLocks noChangeAspect="1"/>
          </p:cNvPicPr>
          <p:nvPr/>
        </p:nvPicPr>
        <p:blipFill>
          <a:blip r:embed="rId4"/>
          <a:stretch>
            <a:fillRect/>
          </a:stretch>
        </p:blipFill>
        <p:spPr>
          <a:xfrm>
            <a:off x="6492240" y="1698170"/>
            <a:ext cx="5355771" cy="4298711"/>
          </a:xfrm>
          <a:prstGeom prst="rect">
            <a:avLst/>
          </a:prstGeom>
        </p:spPr>
      </p:pic>
      <p:pic>
        <p:nvPicPr>
          <p:cNvPr id="11" name="Picture 10"/>
          <p:cNvPicPr>
            <a:picLocks noChangeAspect="1"/>
          </p:cNvPicPr>
          <p:nvPr/>
        </p:nvPicPr>
        <p:blipFill rotWithShape="1">
          <a:blip r:embed="rId3"/>
          <a:srcRect t="49686" r="42088"/>
          <a:stretch/>
        </p:blipFill>
        <p:spPr>
          <a:xfrm>
            <a:off x="1625237" y="5535794"/>
            <a:ext cx="3634798" cy="394742"/>
          </a:xfrm>
          <a:prstGeom prst="rect">
            <a:avLst/>
          </a:prstGeom>
        </p:spPr>
      </p:pic>
    </p:spTree>
    <p:extLst>
      <p:ext uri="{BB962C8B-B14F-4D97-AF65-F5344CB8AC3E}">
        <p14:creationId xmlns:p14="http://schemas.microsoft.com/office/powerpoint/2010/main" val="4115737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terms for these sections</a:t>
            </a:r>
            <a:endParaRPr lang="en-US" dirty="0"/>
          </a:p>
        </p:txBody>
      </p:sp>
      <p:sp>
        <p:nvSpPr>
          <p:cNvPr id="3" name="Content Placeholder 2"/>
          <p:cNvSpPr>
            <a:spLocks noGrp="1"/>
          </p:cNvSpPr>
          <p:nvPr>
            <p:ph idx="1"/>
          </p:nvPr>
        </p:nvSpPr>
        <p:spPr>
          <a:xfrm>
            <a:off x="549833" y="2168435"/>
            <a:ext cx="5354976" cy="3971110"/>
          </a:xfrm>
        </p:spPr>
        <p:txBody>
          <a:bodyPr>
            <a:normAutofit/>
          </a:bodyPr>
          <a:lstStyle/>
          <a:p>
            <a:r>
              <a:rPr lang="en-US" dirty="0" smtClean="0"/>
              <a:t>Section 18.3:</a:t>
            </a:r>
          </a:p>
          <a:p>
            <a:r>
              <a:rPr lang="en-US" dirty="0" smtClean="0"/>
              <a:t>Buffer solution</a:t>
            </a:r>
          </a:p>
          <a:p>
            <a:r>
              <a:rPr lang="en-US" dirty="0" smtClean="0"/>
              <a:t>Acidic buffer</a:t>
            </a:r>
          </a:p>
          <a:p>
            <a:r>
              <a:rPr lang="en-US" dirty="0" smtClean="0"/>
              <a:t>Basic buffer</a:t>
            </a:r>
          </a:p>
          <a:p>
            <a:r>
              <a:rPr lang="en-US" dirty="0" smtClean="0"/>
              <a:t>Buffering capacity</a:t>
            </a:r>
          </a:p>
          <a:p>
            <a:r>
              <a:rPr lang="en-US" dirty="0" smtClean="0"/>
              <a:t>Burette</a:t>
            </a:r>
          </a:p>
          <a:p>
            <a:r>
              <a:rPr lang="en-US" dirty="0" smtClean="0"/>
              <a:t>Pipette</a:t>
            </a:r>
          </a:p>
          <a:p>
            <a:r>
              <a:rPr lang="en-US" dirty="0"/>
              <a:t>Equivalence point/stoichiometric </a:t>
            </a:r>
            <a:r>
              <a:rPr lang="en-US" dirty="0" smtClean="0"/>
              <a:t>point</a:t>
            </a:r>
            <a:endParaRPr lang="en-US" dirty="0"/>
          </a:p>
        </p:txBody>
      </p:sp>
      <p:sp>
        <p:nvSpPr>
          <p:cNvPr id="4" name="Content Placeholder 2"/>
          <p:cNvSpPr txBox="1">
            <a:spLocks/>
          </p:cNvSpPr>
          <p:nvPr/>
        </p:nvSpPr>
        <p:spPr>
          <a:xfrm>
            <a:off x="8379269" y="2168435"/>
            <a:ext cx="3609703" cy="397111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smtClean="0"/>
              <a:t>Section 8.5:</a:t>
            </a:r>
          </a:p>
          <a:p>
            <a:r>
              <a:rPr lang="en-US" dirty="0" smtClean="0"/>
              <a:t>Acid rain</a:t>
            </a:r>
          </a:p>
          <a:p>
            <a:r>
              <a:rPr lang="en-US" dirty="0" smtClean="0"/>
              <a:t>Acid deposition</a:t>
            </a:r>
          </a:p>
          <a:p>
            <a:r>
              <a:rPr lang="en-US" dirty="0" smtClean="0"/>
              <a:t>Leaching</a:t>
            </a:r>
          </a:p>
          <a:p>
            <a:r>
              <a:rPr lang="en-US" dirty="0" smtClean="0"/>
              <a:t>Eutrophication</a:t>
            </a:r>
          </a:p>
          <a:p>
            <a:r>
              <a:rPr lang="en-US" dirty="0" err="1" smtClean="0"/>
              <a:t>Hydrodesulfurization</a:t>
            </a:r>
            <a:endParaRPr lang="en-US" dirty="0" smtClean="0"/>
          </a:p>
          <a:p>
            <a:r>
              <a:rPr lang="en-US" dirty="0" smtClean="0"/>
              <a:t>Flue-gas desulfurization</a:t>
            </a:r>
          </a:p>
          <a:p>
            <a:endParaRPr lang="en-US" dirty="0" smtClean="0"/>
          </a:p>
        </p:txBody>
      </p:sp>
      <p:sp>
        <p:nvSpPr>
          <p:cNvPr id="5" name="Content Placeholder 2"/>
          <p:cNvSpPr txBox="1">
            <a:spLocks/>
          </p:cNvSpPr>
          <p:nvPr/>
        </p:nvSpPr>
        <p:spPr>
          <a:xfrm>
            <a:off x="4219303" y="1949087"/>
            <a:ext cx="4944986" cy="397111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smtClean="0"/>
              <a:t>pH curves</a:t>
            </a:r>
          </a:p>
          <a:p>
            <a:r>
              <a:rPr lang="en-US" dirty="0" smtClean="0"/>
              <a:t>Point of inflection</a:t>
            </a:r>
          </a:p>
          <a:p>
            <a:r>
              <a:rPr lang="en-US" dirty="0" smtClean="0"/>
              <a:t>Half equivalence</a:t>
            </a:r>
          </a:p>
          <a:p>
            <a:r>
              <a:rPr lang="en-US" dirty="0" smtClean="0"/>
              <a:t>Buffer region</a:t>
            </a:r>
          </a:p>
          <a:p>
            <a:r>
              <a:rPr lang="en-US" dirty="0" smtClean="0"/>
              <a:t>Change point</a:t>
            </a:r>
          </a:p>
          <a:p>
            <a:r>
              <a:rPr lang="en-US" dirty="0" smtClean="0"/>
              <a:t>End-point</a:t>
            </a:r>
          </a:p>
          <a:p>
            <a:r>
              <a:rPr lang="en-US" dirty="0" smtClean="0"/>
              <a:t>End-point range</a:t>
            </a:r>
          </a:p>
        </p:txBody>
      </p:sp>
    </p:spTree>
    <p:extLst>
      <p:ext uri="{BB962C8B-B14F-4D97-AF65-F5344CB8AC3E}">
        <p14:creationId xmlns:p14="http://schemas.microsoft.com/office/powerpoint/2010/main" val="3577901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8571"/>
          </a:xfrm>
        </p:spPr>
        <p:txBody>
          <a:bodyPr/>
          <a:lstStyle/>
          <a:p>
            <a:r>
              <a:rPr lang="en-US" dirty="0" smtClean="0"/>
              <a:t>Indicators signal change in pH</a:t>
            </a:r>
            <a:endParaRPr lang="en-US" dirty="0"/>
          </a:p>
        </p:txBody>
      </p:sp>
      <p:sp>
        <p:nvSpPr>
          <p:cNvPr id="3" name="Content Placeholder 2"/>
          <p:cNvSpPr>
            <a:spLocks noGrp="1"/>
          </p:cNvSpPr>
          <p:nvPr>
            <p:ph idx="1"/>
          </p:nvPr>
        </p:nvSpPr>
        <p:spPr>
          <a:xfrm>
            <a:off x="1226911" y="1698172"/>
            <a:ext cx="9994083" cy="3936276"/>
          </a:xfrm>
        </p:spPr>
        <p:txBody>
          <a:bodyPr/>
          <a:lstStyle/>
          <a:p>
            <a:r>
              <a:rPr lang="en-US" dirty="0" smtClean="0"/>
              <a:t>Indicators are weak acids or weak bases that change color based on the pH of the solution</a:t>
            </a:r>
          </a:p>
          <a:p>
            <a:r>
              <a:rPr lang="en-US" dirty="0" smtClean="0"/>
              <a:t>Using </a:t>
            </a:r>
            <a:r>
              <a:rPr lang="en-US" dirty="0" err="1" smtClean="0"/>
              <a:t>leChatelier’s</a:t>
            </a:r>
            <a:r>
              <a:rPr lang="en-US" dirty="0" smtClean="0"/>
              <a:t> principle (</a:t>
            </a:r>
            <a:r>
              <a:rPr lang="en-US" dirty="0" err="1" smtClean="0"/>
              <a:t>equlibirum</a:t>
            </a:r>
            <a:r>
              <a:rPr lang="en-US" dirty="0" smtClean="0"/>
              <a:t> stuff)</a:t>
            </a:r>
          </a:p>
          <a:p>
            <a:r>
              <a:rPr lang="en-US" dirty="0" smtClean="0"/>
              <a:t>Example:</a:t>
            </a:r>
          </a:p>
          <a:p>
            <a:endParaRPr lang="en-US" dirty="0"/>
          </a:p>
          <a:p>
            <a:endParaRPr lang="en-US" dirty="0" smtClean="0"/>
          </a:p>
          <a:p>
            <a:endParaRPr lang="en-US" dirty="0" smtClean="0"/>
          </a:p>
          <a:p>
            <a:endParaRPr lang="en-US" dirty="0"/>
          </a:p>
          <a:p>
            <a:endParaRPr lang="en-US" dirty="0" smtClean="0"/>
          </a:p>
        </p:txBody>
      </p:sp>
      <p:pic>
        <p:nvPicPr>
          <p:cNvPr id="4" name="Picture 3"/>
          <p:cNvPicPr>
            <a:picLocks noChangeAspect="1"/>
          </p:cNvPicPr>
          <p:nvPr/>
        </p:nvPicPr>
        <p:blipFill>
          <a:blip r:embed="rId3"/>
          <a:stretch>
            <a:fillRect/>
          </a:stretch>
        </p:blipFill>
        <p:spPr>
          <a:xfrm>
            <a:off x="8344580" y="654368"/>
            <a:ext cx="3645748" cy="695869"/>
          </a:xfrm>
          <a:prstGeom prst="rect">
            <a:avLst/>
          </a:prstGeom>
        </p:spPr>
      </p:pic>
      <p:pic>
        <p:nvPicPr>
          <p:cNvPr id="5" name="Picture 4"/>
          <p:cNvPicPr>
            <a:picLocks noChangeAspect="1"/>
          </p:cNvPicPr>
          <p:nvPr/>
        </p:nvPicPr>
        <p:blipFill>
          <a:blip r:embed="rId4"/>
          <a:stretch>
            <a:fillRect/>
          </a:stretch>
        </p:blipFill>
        <p:spPr>
          <a:xfrm>
            <a:off x="7144592" y="2244564"/>
            <a:ext cx="4845736" cy="1247777"/>
          </a:xfrm>
          <a:prstGeom prst="rect">
            <a:avLst/>
          </a:prstGeom>
        </p:spPr>
      </p:pic>
      <p:pic>
        <p:nvPicPr>
          <p:cNvPr id="6" name="Picture 5"/>
          <p:cNvPicPr>
            <a:picLocks noChangeAspect="1"/>
          </p:cNvPicPr>
          <p:nvPr/>
        </p:nvPicPr>
        <p:blipFill>
          <a:blip r:embed="rId5"/>
          <a:stretch>
            <a:fillRect/>
          </a:stretch>
        </p:blipFill>
        <p:spPr>
          <a:xfrm>
            <a:off x="1378011" y="3492341"/>
            <a:ext cx="5615481" cy="3169374"/>
          </a:xfrm>
          <a:prstGeom prst="rect">
            <a:avLst/>
          </a:prstGeom>
        </p:spPr>
      </p:pic>
    </p:spTree>
    <p:extLst>
      <p:ext uri="{BB962C8B-B14F-4D97-AF65-F5344CB8AC3E}">
        <p14:creationId xmlns:p14="http://schemas.microsoft.com/office/powerpoint/2010/main" val="812399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8571"/>
          </a:xfrm>
        </p:spPr>
        <p:txBody>
          <a:bodyPr/>
          <a:lstStyle/>
          <a:p>
            <a:r>
              <a:rPr lang="en-US" dirty="0" smtClean="0"/>
              <a:t>Indicators signal change in pH</a:t>
            </a:r>
            <a:endParaRPr lang="en-US" dirty="0"/>
          </a:p>
        </p:txBody>
      </p:sp>
      <p:sp>
        <p:nvSpPr>
          <p:cNvPr id="3" name="Content Placeholder 2"/>
          <p:cNvSpPr>
            <a:spLocks noGrp="1"/>
          </p:cNvSpPr>
          <p:nvPr>
            <p:ph idx="1"/>
          </p:nvPr>
        </p:nvSpPr>
        <p:spPr>
          <a:xfrm>
            <a:off x="1226911" y="1698172"/>
            <a:ext cx="9994083" cy="3489961"/>
          </a:xfrm>
        </p:spPr>
        <p:txBody>
          <a:bodyPr/>
          <a:lstStyle/>
          <a:p>
            <a:r>
              <a:rPr lang="en-US" dirty="0" smtClean="0"/>
              <a:t>Indicators change color when the pH is equal to their </a:t>
            </a:r>
            <a:r>
              <a:rPr lang="en-US" dirty="0" err="1" smtClean="0"/>
              <a:t>pKa</a:t>
            </a:r>
            <a:endParaRPr lang="en-US" dirty="0" smtClean="0"/>
          </a:p>
          <a:p>
            <a:r>
              <a:rPr lang="en-US" dirty="0" smtClean="0"/>
              <a:t>End-point or change point: color change point of the indicator</a:t>
            </a:r>
          </a:p>
          <a:p>
            <a:r>
              <a:rPr lang="en-US" dirty="0" smtClean="0"/>
              <a:t>What determines the end-point of the indicator?</a:t>
            </a:r>
          </a:p>
          <a:p>
            <a:r>
              <a:rPr lang="en-US" dirty="0" smtClean="0"/>
              <a:t>When the [acid] = [conjugate base] the indicator is exactly in the middle of color change</a:t>
            </a:r>
          </a:p>
          <a:p>
            <a:r>
              <a:rPr lang="en-US" dirty="0" smtClean="0"/>
              <a:t>Adding a small amount of acid or base will shift the equilibrium just enough to cause the color change</a:t>
            </a:r>
          </a:p>
          <a:p>
            <a:r>
              <a:rPr lang="en-US" dirty="0" smtClean="0"/>
              <a:t>See section 22 of the data booklet</a:t>
            </a:r>
          </a:p>
        </p:txBody>
      </p:sp>
      <p:pic>
        <p:nvPicPr>
          <p:cNvPr id="4" name="Picture 3"/>
          <p:cNvPicPr>
            <a:picLocks noChangeAspect="1"/>
          </p:cNvPicPr>
          <p:nvPr/>
        </p:nvPicPr>
        <p:blipFill>
          <a:blip r:embed="rId3"/>
          <a:stretch>
            <a:fillRect/>
          </a:stretch>
        </p:blipFill>
        <p:spPr>
          <a:xfrm>
            <a:off x="3086416" y="5188133"/>
            <a:ext cx="6671877" cy="1225731"/>
          </a:xfrm>
          <a:prstGeom prst="rect">
            <a:avLst/>
          </a:prstGeom>
        </p:spPr>
      </p:pic>
    </p:spTree>
    <p:extLst>
      <p:ext uri="{BB962C8B-B14F-4D97-AF65-F5344CB8AC3E}">
        <p14:creationId xmlns:p14="http://schemas.microsoft.com/office/powerpoint/2010/main" val="200075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8571"/>
          </a:xfrm>
        </p:spPr>
        <p:txBody>
          <a:bodyPr/>
          <a:lstStyle/>
          <a:p>
            <a:r>
              <a:rPr lang="en-US" dirty="0" smtClean="0"/>
              <a:t>Indicators signal change in pH</a:t>
            </a:r>
            <a:endParaRPr lang="en-US" dirty="0"/>
          </a:p>
        </p:txBody>
      </p:sp>
      <p:sp>
        <p:nvSpPr>
          <p:cNvPr id="3" name="Content Placeholder 2"/>
          <p:cNvSpPr>
            <a:spLocks noGrp="1"/>
          </p:cNvSpPr>
          <p:nvPr>
            <p:ph idx="1"/>
          </p:nvPr>
        </p:nvSpPr>
        <p:spPr>
          <a:xfrm>
            <a:off x="640081" y="1201783"/>
            <a:ext cx="6413862" cy="5303519"/>
          </a:xfrm>
        </p:spPr>
        <p:txBody>
          <a:bodyPr/>
          <a:lstStyle/>
          <a:p>
            <a:r>
              <a:rPr lang="en-US" dirty="0" smtClean="0"/>
              <a:t>Indicators can be used to signal the equivalence point in titrations</a:t>
            </a:r>
          </a:p>
          <a:p>
            <a:r>
              <a:rPr lang="en-US" dirty="0" smtClean="0"/>
              <a:t>You should pick an indicator that has an end-point that matched the equivalence point of the reaction</a:t>
            </a:r>
          </a:p>
          <a:p>
            <a:r>
              <a:rPr lang="en-US" dirty="0" smtClean="0"/>
              <a:t>1. determine what combo of weak and strong acids and bases are reacting</a:t>
            </a:r>
          </a:p>
          <a:p>
            <a:r>
              <a:rPr lang="en-US" dirty="0" smtClean="0"/>
              <a:t>2. deduce the pH of the salt solution at equivalence from the nature of the parent acid and base</a:t>
            </a:r>
          </a:p>
          <a:p>
            <a:r>
              <a:rPr lang="en-US" dirty="0" smtClean="0"/>
              <a:t>3. choose an indicator with an end-point in the range of the equivalence point by consulting the data tables</a:t>
            </a:r>
          </a:p>
        </p:txBody>
      </p:sp>
      <p:pic>
        <p:nvPicPr>
          <p:cNvPr id="4" name="Picture 3"/>
          <p:cNvPicPr>
            <a:picLocks noChangeAspect="1"/>
          </p:cNvPicPr>
          <p:nvPr/>
        </p:nvPicPr>
        <p:blipFill>
          <a:blip r:embed="rId3"/>
          <a:stretch>
            <a:fillRect/>
          </a:stretch>
        </p:blipFill>
        <p:spPr>
          <a:xfrm>
            <a:off x="7216412" y="2093323"/>
            <a:ext cx="4657725" cy="3429000"/>
          </a:xfrm>
          <a:prstGeom prst="rect">
            <a:avLst/>
          </a:prstGeom>
        </p:spPr>
      </p:pic>
    </p:spTree>
    <p:extLst>
      <p:ext uri="{BB962C8B-B14F-4D97-AF65-F5344CB8AC3E}">
        <p14:creationId xmlns:p14="http://schemas.microsoft.com/office/powerpoint/2010/main" val="2012537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2069" y="1695658"/>
            <a:ext cx="11731806" cy="3512069"/>
          </a:xfrm>
          <a:prstGeom prst="rect">
            <a:avLst/>
          </a:prstGeom>
        </p:spPr>
      </p:pic>
    </p:spTree>
    <p:extLst>
      <p:ext uri="{BB962C8B-B14F-4D97-AF65-F5344CB8AC3E}">
        <p14:creationId xmlns:p14="http://schemas.microsoft.com/office/powerpoint/2010/main" val="183266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8571"/>
          </a:xfrm>
        </p:spPr>
        <p:txBody>
          <a:bodyPr/>
          <a:lstStyle/>
          <a:p>
            <a:r>
              <a:rPr lang="en-US" dirty="0" smtClean="0"/>
              <a:t>8.5: acid deposition</a:t>
            </a:r>
            <a:endParaRPr lang="en-US" dirty="0"/>
          </a:p>
        </p:txBody>
      </p:sp>
      <p:sp>
        <p:nvSpPr>
          <p:cNvPr id="3" name="Content Placeholder 2"/>
          <p:cNvSpPr>
            <a:spLocks noGrp="1"/>
          </p:cNvSpPr>
          <p:nvPr>
            <p:ph idx="1"/>
          </p:nvPr>
        </p:nvSpPr>
        <p:spPr>
          <a:xfrm>
            <a:off x="274321" y="1698172"/>
            <a:ext cx="8595360" cy="4985384"/>
          </a:xfrm>
        </p:spPr>
        <p:txBody>
          <a:bodyPr/>
          <a:lstStyle/>
          <a:p>
            <a:r>
              <a:rPr lang="en-US" dirty="0" smtClean="0"/>
              <a:t>The causes of acid </a:t>
            </a:r>
            <a:r>
              <a:rPr lang="en-US" dirty="0" smtClean="0"/>
              <a:t>deposition</a:t>
            </a:r>
          </a:p>
          <a:p>
            <a:r>
              <a:rPr lang="en-US" dirty="0" smtClean="0"/>
              <a:t>Water is naturally acidic: carbonic acid</a:t>
            </a:r>
          </a:p>
          <a:p>
            <a:r>
              <a:rPr lang="en-US" dirty="0" smtClean="0"/>
              <a:t>Acid rain, pH 5.6 or lower</a:t>
            </a:r>
          </a:p>
          <a:p>
            <a:r>
              <a:rPr lang="en-US" dirty="0" smtClean="0"/>
              <a:t>Often oxides of sulfur and nitrogen also in rain to create more acidity (pollutants)</a:t>
            </a:r>
          </a:p>
          <a:p>
            <a:r>
              <a:rPr lang="en-US" dirty="0"/>
              <a:t>Acid deposition: all processes where acidic components  leave the atmosphere (as gas or precipitate) </a:t>
            </a:r>
            <a:endParaRPr lang="en-US" dirty="0" smtClean="0"/>
          </a:p>
          <a:p>
            <a:pPr lvl="1"/>
            <a:r>
              <a:rPr lang="en-US" dirty="0" smtClean="0"/>
              <a:t>Wet acid deposition: rain, snow, sleet, fall to ground as aqueous precipitates</a:t>
            </a:r>
          </a:p>
          <a:p>
            <a:pPr lvl="1"/>
            <a:r>
              <a:rPr lang="en-US" dirty="0" smtClean="0"/>
              <a:t>Dry acid deposition: acidifying particles, gases fall to ground as dust or smoke then dissolve in water to form acids</a:t>
            </a:r>
            <a:endParaRPr lang="en-US" dirty="0"/>
          </a:p>
        </p:txBody>
      </p:sp>
      <p:pic>
        <p:nvPicPr>
          <p:cNvPr id="4" name="Picture 3"/>
          <p:cNvPicPr>
            <a:picLocks noChangeAspect="1"/>
          </p:cNvPicPr>
          <p:nvPr/>
        </p:nvPicPr>
        <p:blipFill>
          <a:blip r:embed="rId3"/>
          <a:stretch>
            <a:fillRect/>
          </a:stretch>
        </p:blipFill>
        <p:spPr>
          <a:xfrm>
            <a:off x="5976846" y="452165"/>
            <a:ext cx="5478836" cy="1171575"/>
          </a:xfrm>
          <a:prstGeom prst="rect">
            <a:avLst/>
          </a:prstGeom>
        </p:spPr>
      </p:pic>
      <p:pic>
        <p:nvPicPr>
          <p:cNvPr id="5" name="Picture 4"/>
          <p:cNvPicPr>
            <a:picLocks noChangeAspect="1"/>
          </p:cNvPicPr>
          <p:nvPr/>
        </p:nvPicPr>
        <p:blipFill rotWithShape="1">
          <a:blip r:embed="rId4"/>
          <a:srcRect l="-1" t="8103" r="72390" b="59713"/>
          <a:stretch/>
        </p:blipFill>
        <p:spPr>
          <a:xfrm>
            <a:off x="7279378" y="2046242"/>
            <a:ext cx="1798864" cy="1449977"/>
          </a:xfrm>
          <a:prstGeom prst="rect">
            <a:avLst/>
          </a:prstGeom>
        </p:spPr>
      </p:pic>
      <p:pic>
        <p:nvPicPr>
          <p:cNvPr id="6" name="Picture 5"/>
          <p:cNvPicPr>
            <a:picLocks noChangeAspect="1"/>
          </p:cNvPicPr>
          <p:nvPr/>
        </p:nvPicPr>
        <p:blipFill rotWithShape="1">
          <a:blip r:embed="rId4"/>
          <a:srcRect l="52942" t="1241" r="1745" b="3078"/>
          <a:stretch/>
        </p:blipFill>
        <p:spPr>
          <a:xfrm>
            <a:off x="9078242" y="2372813"/>
            <a:ext cx="2952206" cy="4310743"/>
          </a:xfrm>
          <a:prstGeom prst="rect">
            <a:avLst/>
          </a:prstGeom>
        </p:spPr>
      </p:pic>
    </p:spTree>
    <p:extLst>
      <p:ext uri="{BB962C8B-B14F-4D97-AF65-F5344CB8AC3E}">
        <p14:creationId xmlns:p14="http://schemas.microsoft.com/office/powerpoint/2010/main" val="2654651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8571"/>
          </a:xfrm>
        </p:spPr>
        <p:txBody>
          <a:bodyPr/>
          <a:lstStyle/>
          <a:p>
            <a:r>
              <a:rPr lang="en-US" dirty="0" smtClean="0"/>
              <a:t>Sulfur oxides</a:t>
            </a:r>
            <a:endParaRPr lang="en-US" dirty="0"/>
          </a:p>
        </p:txBody>
      </p:sp>
      <p:sp>
        <p:nvSpPr>
          <p:cNvPr id="3" name="Content Placeholder 2"/>
          <p:cNvSpPr>
            <a:spLocks noGrp="1"/>
          </p:cNvSpPr>
          <p:nvPr>
            <p:ph idx="1"/>
          </p:nvPr>
        </p:nvSpPr>
        <p:spPr>
          <a:xfrm>
            <a:off x="1226912" y="1698171"/>
            <a:ext cx="7786460" cy="4193177"/>
          </a:xfrm>
        </p:spPr>
        <p:txBody>
          <a:bodyPr/>
          <a:lstStyle/>
          <a:p>
            <a:r>
              <a:rPr lang="en-US" dirty="0" smtClean="0"/>
              <a:t>SO</a:t>
            </a:r>
            <a:r>
              <a:rPr lang="en-US" baseline="-25000" dirty="0" smtClean="0"/>
              <a:t>2</a:t>
            </a:r>
            <a:r>
              <a:rPr lang="en-US" dirty="0" smtClean="0"/>
              <a:t> is produced from burning coal and heavy oil</a:t>
            </a:r>
          </a:p>
          <a:p>
            <a:r>
              <a:rPr lang="en-US" dirty="0" smtClean="0"/>
              <a:t>It is converted to SO</a:t>
            </a:r>
            <a:r>
              <a:rPr lang="en-US" baseline="-25000" dirty="0" smtClean="0"/>
              <a:t>3</a:t>
            </a:r>
            <a:r>
              <a:rPr lang="en-US" dirty="0" smtClean="0"/>
              <a:t> in the air and can mix with water to make H</a:t>
            </a:r>
            <a:r>
              <a:rPr lang="en-US" baseline="-25000" dirty="0" smtClean="0"/>
              <a:t>2</a:t>
            </a:r>
            <a:r>
              <a:rPr lang="en-US" dirty="0" smtClean="0"/>
              <a:t>SO</a:t>
            </a:r>
            <a:r>
              <a:rPr lang="en-US" baseline="-25000" dirty="0" smtClean="0"/>
              <a:t>4</a:t>
            </a:r>
          </a:p>
          <a:p>
            <a:r>
              <a:rPr lang="en-US" dirty="0" smtClean="0"/>
              <a:t>This conversion happens a few different ways but the one below is described in the text</a:t>
            </a:r>
            <a:endParaRPr lang="en-US" dirty="0" smtClean="0"/>
          </a:p>
        </p:txBody>
      </p:sp>
      <p:pic>
        <p:nvPicPr>
          <p:cNvPr id="4" name="Picture 3"/>
          <p:cNvPicPr>
            <a:picLocks noChangeAspect="1"/>
          </p:cNvPicPr>
          <p:nvPr/>
        </p:nvPicPr>
        <p:blipFill rotWithShape="1">
          <a:blip r:embed="rId3"/>
          <a:srcRect l="15649" t="-395" r="12405" b="88689"/>
          <a:stretch/>
        </p:blipFill>
        <p:spPr>
          <a:xfrm>
            <a:off x="1070157" y="2009638"/>
            <a:ext cx="1894115" cy="326571"/>
          </a:xfrm>
          <a:prstGeom prst="rect">
            <a:avLst/>
          </a:prstGeom>
        </p:spPr>
      </p:pic>
      <p:pic>
        <p:nvPicPr>
          <p:cNvPr id="5" name="Picture 4"/>
          <p:cNvPicPr>
            <a:picLocks noChangeAspect="1"/>
          </p:cNvPicPr>
          <p:nvPr/>
        </p:nvPicPr>
        <p:blipFill rotWithShape="1">
          <a:blip r:embed="rId3"/>
          <a:srcRect l="3906" t="36285" b="50603"/>
          <a:stretch/>
        </p:blipFill>
        <p:spPr>
          <a:xfrm>
            <a:off x="4619106" y="1970448"/>
            <a:ext cx="2529839" cy="365761"/>
          </a:xfrm>
          <a:prstGeom prst="rect">
            <a:avLst/>
          </a:prstGeom>
        </p:spPr>
      </p:pic>
      <p:pic>
        <p:nvPicPr>
          <p:cNvPr id="6" name="Picture 5"/>
          <p:cNvPicPr>
            <a:picLocks noChangeAspect="1"/>
          </p:cNvPicPr>
          <p:nvPr/>
        </p:nvPicPr>
        <p:blipFill rotWithShape="1">
          <a:blip r:embed="rId3"/>
          <a:srcRect l="4071" t="73902"/>
          <a:stretch/>
        </p:blipFill>
        <p:spPr>
          <a:xfrm>
            <a:off x="8521926" y="1789308"/>
            <a:ext cx="2525485" cy="728040"/>
          </a:xfrm>
          <a:prstGeom prst="rect">
            <a:avLst/>
          </a:prstGeom>
        </p:spPr>
      </p:pic>
      <p:pic>
        <p:nvPicPr>
          <p:cNvPr id="7" name="Picture 6"/>
          <p:cNvPicPr>
            <a:picLocks noChangeAspect="1"/>
          </p:cNvPicPr>
          <p:nvPr/>
        </p:nvPicPr>
        <p:blipFill>
          <a:blip r:embed="rId4"/>
          <a:stretch>
            <a:fillRect/>
          </a:stretch>
        </p:blipFill>
        <p:spPr>
          <a:xfrm>
            <a:off x="2755266" y="4749982"/>
            <a:ext cx="3449003" cy="971550"/>
          </a:xfrm>
          <a:prstGeom prst="rect">
            <a:avLst/>
          </a:prstGeom>
        </p:spPr>
      </p:pic>
      <p:sp>
        <p:nvSpPr>
          <p:cNvPr id="8" name="Right Arrow 7"/>
          <p:cNvSpPr/>
          <p:nvPr/>
        </p:nvSpPr>
        <p:spPr>
          <a:xfrm>
            <a:off x="3334489" y="2062191"/>
            <a:ext cx="914400" cy="253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7378235" y="2045648"/>
            <a:ext cx="914400" cy="253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9275401" y="3271823"/>
            <a:ext cx="2102347" cy="3290630"/>
          </a:xfrm>
          <a:prstGeom prst="rect">
            <a:avLst/>
          </a:prstGeom>
        </p:spPr>
      </p:pic>
    </p:spTree>
    <p:extLst>
      <p:ext uri="{BB962C8B-B14F-4D97-AF65-F5344CB8AC3E}">
        <p14:creationId xmlns:p14="http://schemas.microsoft.com/office/powerpoint/2010/main" val="1736409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8571"/>
          </a:xfrm>
        </p:spPr>
        <p:txBody>
          <a:bodyPr/>
          <a:lstStyle/>
          <a:p>
            <a:r>
              <a:rPr lang="en-US" dirty="0" smtClean="0"/>
              <a:t>Nitrogen oxides </a:t>
            </a:r>
            <a:endParaRPr lang="en-US" dirty="0"/>
          </a:p>
        </p:txBody>
      </p:sp>
      <p:sp>
        <p:nvSpPr>
          <p:cNvPr id="3" name="Content Placeholder 2"/>
          <p:cNvSpPr>
            <a:spLocks noGrp="1"/>
          </p:cNvSpPr>
          <p:nvPr>
            <p:ph idx="1"/>
          </p:nvPr>
        </p:nvSpPr>
        <p:spPr>
          <a:xfrm>
            <a:off x="1226911" y="1410790"/>
            <a:ext cx="9994083" cy="4767942"/>
          </a:xfrm>
        </p:spPr>
        <p:txBody>
          <a:bodyPr/>
          <a:lstStyle/>
          <a:p>
            <a:r>
              <a:rPr lang="en-US" dirty="0" smtClean="0">
                <a:latin typeface="Lucida Sans Unicode" panose="020B0602030504020204" pitchFamily="34" charset="0"/>
                <a:cs typeface="Lucida Sans Unicode" panose="020B0602030504020204" pitchFamily="34" charset="0"/>
                <a:sym typeface="Wingdings" panose="05000000000000000000" pitchFamily="2" charset="2"/>
              </a:rPr>
              <a:t>NO and NO</a:t>
            </a:r>
            <a:r>
              <a:rPr lang="en-US" baseline="-25000" dirty="0" smtClean="0">
                <a:latin typeface="Lucida Sans Unicode" panose="020B0602030504020204" pitchFamily="34" charset="0"/>
                <a:cs typeface="Lucida Sans Unicode" panose="020B0602030504020204" pitchFamily="34" charset="0"/>
                <a:sym typeface="Wingdings" panose="05000000000000000000" pitchFamily="2" charset="2"/>
              </a:rPr>
              <a:t>2</a:t>
            </a:r>
            <a:r>
              <a:rPr lang="en-US" dirty="0" smtClean="0">
                <a:latin typeface="Lucida Sans Unicode" panose="020B0602030504020204" pitchFamily="34" charset="0"/>
                <a:cs typeface="Lucida Sans Unicode" panose="020B0602030504020204" pitchFamily="34" charset="0"/>
                <a:sym typeface="Wingdings" panose="05000000000000000000" pitchFamily="2" charset="2"/>
              </a:rPr>
              <a:t> are primarily produced from internal combustion engines (cars, boats, etc.)</a:t>
            </a:r>
          </a:p>
          <a:p>
            <a:r>
              <a:rPr lang="en-US" dirty="0" smtClean="0">
                <a:latin typeface="Lucida Sans Unicode" panose="020B0602030504020204" pitchFamily="34" charset="0"/>
                <a:cs typeface="Lucida Sans Unicode" panose="020B0602030504020204" pitchFamily="34" charset="0"/>
                <a:sym typeface="Wingdings" panose="05000000000000000000" pitchFamily="2" charset="2"/>
              </a:rPr>
              <a:t>Dissolving these in water created nitric acid, HNO</a:t>
            </a:r>
            <a:r>
              <a:rPr lang="en-US" baseline="-25000" dirty="0" smtClean="0">
                <a:latin typeface="Lucida Sans Unicode" panose="020B0602030504020204" pitchFamily="34" charset="0"/>
                <a:cs typeface="Lucida Sans Unicode" panose="020B0602030504020204" pitchFamily="34" charset="0"/>
                <a:sym typeface="Wingdings" panose="05000000000000000000" pitchFamily="2" charset="2"/>
              </a:rPr>
              <a:t>3</a:t>
            </a:r>
            <a:endParaRPr lang="en-US" dirty="0" smtClean="0">
              <a:latin typeface="Lucida Sans Unicode" panose="020B0602030504020204" pitchFamily="34" charset="0"/>
              <a:cs typeface="Lucida Sans Unicode" panose="020B0602030504020204" pitchFamily="34" charset="0"/>
              <a:sym typeface="Wingdings" panose="05000000000000000000" pitchFamily="2" charset="2"/>
            </a:endParaRPr>
          </a:p>
          <a:p>
            <a:r>
              <a:rPr lang="en-US" dirty="0" smtClean="0">
                <a:latin typeface="Lucida Sans Unicode" panose="020B0602030504020204" pitchFamily="34" charset="0"/>
                <a:cs typeface="Lucida Sans Unicode" panose="020B0602030504020204" pitchFamily="34" charset="0"/>
                <a:sym typeface="Wingdings" panose="05000000000000000000" pitchFamily="2" charset="2"/>
              </a:rPr>
              <a:t>The following mechanism is also possible:</a:t>
            </a:r>
            <a:endParaRPr lang="en-US" dirty="0" smtClean="0">
              <a:latin typeface="Lucida Sans Unicode" panose="020B0602030504020204" pitchFamily="34" charset="0"/>
              <a:cs typeface="Lucida Sans Unicode" panose="020B0602030504020204" pitchFamily="34" charset="0"/>
              <a:sym typeface="Wingdings" panose="05000000000000000000" pitchFamily="2" charset="2"/>
            </a:endParaRPr>
          </a:p>
        </p:txBody>
      </p:sp>
      <p:pic>
        <p:nvPicPr>
          <p:cNvPr id="4" name="Picture 3"/>
          <p:cNvPicPr>
            <a:picLocks noChangeAspect="1"/>
          </p:cNvPicPr>
          <p:nvPr/>
        </p:nvPicPr>
        <p:blipFill rotWithShape="1">
          <a:blip r:embed="rId3"/>
          <a:srcRect l="3240" t="90603" r="3757" b="972"/>
          <a:stretch/>
        </p:blipFill>
        <p:spPr>
          <a:xfrm>
            <a:off x="8111738" y="2238103"/>
            <a:ext cx="3749041" cy="339634"/>
          </a:xfrm>
          <a:prstGeom prst="rect">
            <a:avLst/>
          </a:prstGeom>
        </p:spPr>
      </p:pic>
      <p:pic>
        <p:nvPicPr>
          <p:cNvPr id="5" name="Picture 4"/>
          <p:cNvPicPr>
            <a:picLocks noChangeAspect="1"/>
          </p:cNvPicPr>
          <p:nvPr/>
        </p:nvPicPr>
        <p:blipFill rotWithShape="1">
          <a:blip r:embed="rId3"/>
          <a:srcRect l="1728" t="69647" r="1057" b="20632"/>
          <a:stretch/>
        </p:blipFill>
        <p:spPr>
          <a:xfrm>
            <a:off x="7999117" y="1618705"/>
            <a:ext cx="3918858" cy="391886"/>
          </a:xfrm>
          <a:prstGeom prst="rect">
            <a:avLst/>
          </a:prstGeom>
        </p:spPr>
      </p:pic>
      <p:pic>
        <p:nvPicPr>
          <p:cNvPr id="6" name="Picture 5"/>
          <p:cNvPicPr>
            <a:picLocks noChangeAspect="1"/>
          </p:cNvPicPr>
          <p:nvPr/>
        </p:nvPicPr>
        <p:blipFill rotWithShape="1">
          <a:blip r:embed="rId3"/>
          <a:srcRect l="19011" t="41886" r="18447" b="49363"/>
          <a:stretch/>
        </p:blipFill>
        <p:spPr>
          <a:xfrm>
            <a:off x="4077165" y="2225040"/>
            <a:ext cx="2521131" cy="352697"/>
          </a:xfrm>
          <a:prstGeom prst="rect">
            <a:avLst/>
          </a:prstGeom>
        </p:spPr>
      </p:pic>
      <p:pic>
        <p:nvPicPr>
          <p:cNvPr id="7" name="Picture 6"/>
          <p:cNvPicPr>
            <a:picLocks noChangeAspect="1"/>
          </p:cNvPicPr>
          <p:nvPr/>
        </p:nvPicPr>
        <p:blipFill rotWithShape="1">
          <a:blip r:embed="rId3"/>
          <a:srcRect l="20415" t="20931" r="19312" b="69995"/>
          <a:stretch/>
        </p:blipFill>
        <p:spPr>
          <a:xfrm>
            <a:off x="4096758" y="1574551"/>
            <a:ext cx="2429691" cy="365761"/>
          </a:xfrm>
          <a:prstGeom prst="rect">
            <a:avLst/>
          </a:prstGeom>
        </p:spPr>
      </p:pic>
      <p:pic>
        <p:nvPicPr>
          <p:cNvPr id="8" name="Picture 7"/>
          <p:cNvPicPr>
            <a:picLocks noChangeAspect="1"/>
          </p:cNvPicPr>
          <p:nvPr/>
        </p:nvPicPr>
        <p:blipFill rotWithShape="1">
          <a:blip r:embed="rId3"/>
          <a:srcRect r="43604" b="90950"/>
          <a:stretch/>
        </p:blipFill>
        <p:spPr>
          <a:xfrm>
            <a:off x="652669" y="1816691"/>
            <a:ext cx="2273410" cy="364806"/>
          </a:xfrm>
          <a:prstGeom prst="rect">
            <a:avLst/>
          </a:prstGeom>
        </p:spPr>
      </p:pic>
      <p:sp>
        <p:nvSpPr>
          <p:cNvPr id="9" name="Right Arrow 8"/>
          <p:cNvSpPr/>
          <p:nvPr/>
        </p:nvSpPr>
        <p:spPr>
          <a:xfrm>
            <a:off x="3069771" y="1747022"/>
            <a:ext cx="981268" cy="434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6844938" y="1816691"/>
            <a:ext cx="901630" cy="434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1562508" y="4666977"/>
            <a:ext cx="2237956" cy="741045"/>
          </a:xfrm>
          <a:prstGeom prst="rect">
            <a:avLst/>
          </a:prstGeom>
        </p:spPr>
      </p:pic>
    </p:spTree>
    <p:extLst>
      <p:ext uri="{BB962C8B-B14F-4D97-AF65-F5344CB8AC3E}">
        <p14:creationId xmlns:p14="http://schemas.microsoft.com/office/powerpoint/2010/main" val="412628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8571"/>
          </a:xfrm>
        </p:spPr>
        <p:txBody>
          <a:bodyPr/>
          <a:lstStyle/>
          <a:p>
            <a:r>
              <a:rPr lang="en-US" dirty="0" smtClean="0"/>
              <a:t>Acid deposition</a:t>
            </a:r>
            <a:endParaRPr lang="en-US" dirty="0"/>
          </a:p>
        </p:txBody>
      </p:sp>
      <p:pic>
        <p:nvPicPr>
          <p:cNvPr id="12" name="Content Placeholder 11"/>
          <p:cNvPicPr>
            <a:picLocks noGrp="1" noChangeAspect="1"/>
          </p:cNvPicPr>
          <p:nvPr>
            <p:ph idx="1"/>
          </p:nvPr>
        </p:nvPicPr>
        <p:blipFill>
          <a:blip r:embed="rId3"/>
          <a:stretch>
            <a:fillRect/>
          </a:stretch>
        </p:blipFill>
        <p:spPr>
          <a:xfrm>
            <a:off x="2185737" y="1394891"/>
            <a:ext cx="7141142" cy="5342017"/>
          </a:xfrm>
          <a:prstGeom prst="rect">
            <a:avLst/>
          </a:prstGeom>
        </p:spPr>
      </p:pic>
    </p:spTree>
    <p:extLst>
      <p:ext uri="{BB962C8B-B14F-4D97-AF65-F5344CB8AC3E}">
        <p14:creationId xmlns:p14="http://schemas.microsoft.com/office/powerpoint/2010/main" val="3679213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1"/>
            <a:ext cx="9905998" cy="605246"/>
          </a:xfrm>
        </p:spPr>
        <p:txBody>
          <a:bodyPr/>
          <a:lstStyle/>
          <a:p>
            <a:r>
              <a:rPr lang="en-US" dirty="0" smtClean="0"/>
              <a:t>Effects of acid deposition</a:t>
            </a:r>
            <a:endParaRPr lang="en-US" dirty="0"/>
          </a:p>
        </p:txBody>
      </p:sp>
      <p:sp>
        <p:nvSpPr>
          <p:cNvPr id="3" name="Content Placeholder 2"/>
          <p:cNvSpPr>
            <a:spLocks noGrp="1"/>
          </p:cNvSpPr>
          <p:nvPr>
            <p:ph idx="1"/>
          </p:nvPr>
        </p:nvSpPr>
        <p:spPr>
          <a:xfrm>
            <a:off x="705395" y="1058091"/>
            <a:ext cx="10920548" cy="5381897"/>
          </a:xfrm>
        </p:spPr>
        <p:txBody>
          <a:bodyPr/>
          <a:lstStyle/>
          <a:p>
            <a:r>
              <a:rPr lang="en-US" dirty="0" smtClean="0"/>
              <a:t>Impacts on materials</a:t>
            </a:r>
          </a:p>
          <a:p>
            <a:r>
              <a:rPr lang="en-US" dirty="0" smtClean="0"/>
              <a:t>Limestone and marble are made of C</a:t>
            </a:r>
            <a:r>
              <a:rPr lang="en-US" dirty="0" smtClean="0"/>
              <a:t>aCO</a:t>
            </a:r>
            <a:r>
              <a:rPr lang="en-US" baseline="-25000" dirty="0" smtClean="0"/>
              <a:t>3</a:t>
            </a:r>
            <a:r>
              <a:rPr lang="en-US" dirty="0" smtClean="0"/>
              <a:t> </a:t>
            </a:r>
          </a:p>
          <a:p>
            <a:r>
              <a:rPr lang="en-US" dirty="0" smtClean="0"/>
              <a:t>Both SO</a:t>
            </a:r>
            <a:r>
              <a:rPr lang="en-US" baseline="-25000" dirty="0" smtClean="0"/>
              <a:t>2</a:t>
            </a:r>
            <a:r>
              <a:rPr lang="en-US" dirty="0" smtClean="0"/>
              <a:t> and H</a:t>
            </a:r>
            <a:r>
              <a:rPr lang="en-US" baseline="-25000" dirty="0" smtClean="0"/>
              <a:t>2</a:t>
            </a:r>
            <a:r>
              <a:rPr lang="en-US" dirty="0" smtClean="0"/>
              <a:t>SO</a:t>
            </a:r>
            <a:r>
              <a:rPr lang="en-US" baseline="-25000" dirty="0" smtClean="0"/>
              <a:t>4</a:t>
            </a:r>
            <a:r>
              <a:rPr lang="en-US" dirty="0" smtClean="0"/>
              <a:t> can make the material softer by making CaSO</a:t>
            </a:r>
            <a:r>
              <a:rPr lang="en-US" baseline="-25000" dirty="0" smtClean="0"/>
              <a:t>4 </a:t>
            </a:r>
            <a:r>
              <a:rPr lang="en-US" dirty="0" smtClean="0"/>
              <a:t>(similar reaction with HNO</a:t>
            </a:r>
            <a:r>
              <a:rPr lang="en-US" baseline="-25000" dirty="0" smtClean="0"/>
              <a:t>3</a:t>
            </a:r>
            <a:r>
              <a:rPr lang="en-US" dirty="0" smtClean="0"/>
              <a:t>)</a:t>
            </a:r>
          </a:p>
          <a:p>
            <a:endParaRPr lang="en-US" dirty="0"/>
          </a:p>
          <a:p>
            <a:endParaRPr lang="en-US" dirty="0" smtClean="0"/>
          </a:p>
          <a:p>
            <a:r>
              <a:rPr lang="en-US" dirty="0" smtClean="0"/>
              <a:t>The CaSO</a:t>
            </a:r>
            <a:r>
              <a:rPr lang="en-US" baseline="-25000" dirty="0" smtClean="0"/>
              <a:t>4</a:t>
            </a:r>
            <a:r>
              <a:rPr lang="en-US" dirty="0" smtClean="0"/>
              <a:t> can be washed away more easily and also expands causing stress on the stonework</a:t>
            </a:r>
          </a:p>
          <a:p>
            <a:r>
              <a:rPr lang="en-US" dirty="0" smtClean="0"/>
              <a:t>Erosion is the lesson here, folks</a:t>
            </a:r>
          </a:p>
          <a:p>
            <a:r>
              <a:rPr lang="en-US" dirty="0" smtClean="0"/>
              <a:t>Also metal corrosion occurs</a:t>
            </a:r>
          </a:p>
          <a:p>
            <a:endParaRPr lang="en-US" dirty="0" smtClean="0"/>
          </a:p>
        </p:txBody>
      </p:sp>
      <p:pic>
        <p:nvPicPr>
          <p:cNvPr id="4" name="Picture 3"/>
          <p:cNvPicPr>
            <a:picLocks noChangeAspect="1"/>
          </p:cNvPicPr>
          <p:nvPr/>
        </p:nvPicPr>
        <p:blipFill rotWithShape="1">
          <a:blip r:embed="rId3"/>
          <a:srcRect t="84896"/>
          <a:stretch/>
        </p:blipFill>
        <p:spPr>
          <a:xfrm>
            <a:off x="6420166" y="3402599"/>
            <a:ext cx="4951279" cy="353241"/>
          </a:xfrm>
          <a:prstGeom prst="rect">
            <a:avLst/>
          </a:prstGeom>
        </p:spPr>
      </p:pic>
      <p:pic>
        <p:nvPicPr>
          <p:cNvPr id="5" name="Picture 4"/>
          <p:cNvPicPr>
            <a:picLocks noChangeAspect="1"/>
          </p:cNvPicPr>
          <p:nvPr/>
        </p:nvPicPr>
        <p:blipFill rotWithShape="1">
          <a:blip r:embed="rId3"/>
          <a:srcRect b="67978"/>
          <a:stretch/>
        </p:blipFill>
        <p:spPr>
          <a:xfrm>
            <a:off x="1214390" y="3204752"/>
            <a:ext cx="4951279" cy="748937"/>
          </a:xfrm>
          <a:prstGeom prst="rect">
            <a:avLst/>
          </a:prstGeom>
        </p:spPr>
      </p:pic>
      <p:pic>
        <p:nvPicPr>
          <p:cNvPr id="6" name="Picture 5"/>
          <p:cNvPicPr>
            <a:picLocks noChangeAspect="1"/>
          </p:cNvPicPr>
          <p:nvPr/>
        </p:nvPicPr>
        <p:blipFill rotWithShape="1">
          <a:blip r:embed="rId4"/>
          <a:srcRect l="13270" r="10700" b="59173"/>
          <a:stretch/>
        </p:blipFill>
        <p:spPr>
          <a:xfrm>
            <a:off x="705395" y="5686557"/>
            <a:ext cx="3526972" cy="766086"/>
          </a:xfrm>
          <a:prstGeom prst="rect">
            <a:avLst/>
          </a:prstGeom>
        </p:spPr>
      </p:pic>
      <p:pic>
        <p:nvPicPr>
          <p:cNvPr id="7" name="Picture 6"/>
          <p:cNvPicPr>
            <a:picLocks noChangeAspect="1"/>
          </p:cNvPicPr>
          <p:nvPr/>
        </p:nvPicPr>
        <p:blipFill rotWithShape="1">
          <a:blip r:embed="rId4"/>
          <a:srcRect t="80740"/>
          <a:stretch/>
        </p:blipFill>
        <p:spPr>
          <a:xfrm>
            <a:off x="4592138" y="5903860"/>
            <a:ext cx="4638947" cy="361405"/>
          </a:xfrm>
          <a:prstGeom prst="rect">
            <a:avLst/>
          </a:prstGeom>
        </p:spPr>
      </p:pic>
      <p:pic>
        <p:nvPicPr>
          <p:cNvPr id="8" name="Picture 7"/>
          <p:cNvPicPr>
            <a:picLocks noChangeAspect="1"/>
          </p:cNvPicPr>
          <p:nvPr/>
        </p:nvPicPr>
        <p:blipFill>
          <a:blip r:embed="rId5"/>
          <a:stretch>
            <a:fillRect/>
          </a:stretch>
        </p:blipFill>
        <p:spPr>
          <a:xfrm>
            <a:off x="5282426" y="4548861"/>
            <a:ext cx="6343517" cy="1137696"/>
          </a:xfrm>
          <a:prstGeom prst="rect">
            <a:avLst/>
          </a:prstGeom>
        </p:spPr>
      </p:pic>
    </p:spTree>
    <p:extLst>
      <p:ext uri="{BB962C8B-B14F-4D97-AF65-F5344CB8AC3E}">
        <p14:creationId xmlns:p14="http://schemas.microsoft.com/office/powerpoint/2010/main" val="3072460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18518"/>
            <a:ext cx="9905998" cy="874259"/>
          </a:xfrm>
        </p:spPr>
        <p:txBody>
          <a:bodyPr/>
          <a:lstStyle/>
          <a:p>
            <a:r>
              <a:rPr lang="en-US" dirty="0" smtClean="0"/>
              <a:t>Effects of acid deposition</a:t>
            </a:r>
            <a:endParaRPr lang="en-US" dirty="0"/>
          </a:p>
        </p:txBody>
      </p:sp>
      <p:sp>
        <p:nvSpPr>
          <p:cNvPr id="3" name="Content Placeholder 2"/>
          <p:cNvSpPr>
            <a:spLocks noGrp="1"/>
          </p:cNvSpPr>
          <p:nvPr>
            <p:ph idx="1"/>
          </p:nvPr>
        </p:nvSpPr>
        <p:spPr>
          <a:xfrm>
            <a:off x="404949" y="809897"/>
            <a:ext cx="10816045" cy="5956662"/>
          </a:xfrm>
        </p:spPr>
        <p:txBody>
          <a:bodyPr>
            <a:normAutofit fontScale="92500" lnSpcReduction="10000"/>
          </a:bodyPr>
          <a:lstStyle/>
          <a:p>
            <a:r>
              <a:rPr lang="en-US" dirty="0" smtClean="0"/>
              <a:t>Impact on plant life:</a:t>
            </a:r>
          </a:p>
          <a:p>
            <a:r>
              <a:rPr lang="en-US" dirty="0" smtClean="0"/>
              <a:t>Slower growth, injury, death in plants due to:</a:t>
            </a:r>
          </a:p>
          <a:p>
            <a:r>
              <a:rPr lang="en-US" dirty="0" smtClean="0"/>
              <a:t>leaching – removal of Mg</a:t>
            </a:r>
            <a:r>
              <a:rPr lang="en-US" baseline="30000" dirty="0" smtClean="0"/>
              <a:t>2+</a:t>
            </a:r>
            <a:r>
              <a:rPr lang="en-US" dirty="0" smtClean="0"/>
              <a:t>, Ca</a:t>
            </a:r>
            <a:r>
              <a:rPr lang="en-US" baseline="30000" dirty="0" smtClean="0"/>
              <a:t>2+</a:t>
            </a:r>
            <a:r>
              <a:rPr lang="en-US" dirty="0" smtClean="0"/>
              <a:t> and K</a:t>
            </a:r>
            <a:r>
              <a:rPr lang="en-US" baseline="30000" dirty="0" smtClean="0"/>
              <a:t>+</a:t>
            </a:r>
            <a:r>
              <a:rPr lang="en-US" dirty="0" smtClean="0"/>
              <a:t> from soil</a:t>
            </a:r>
          </a:p>
          <a:p>
            <a:r>
              <a:rPr lang="en-US" dirty="0" smtClean="0"/>
              <a:t>Toxicity – addition of Al</a:t>
            </a:r>
            <a:r>
              <a:rPr lang="en-US" baseline="30000" dirty="0" smtClean="0"/>
              <a:t>3+</a:t>
            </a:r>
            <a:r>
              <a:rPr lang="en-US" dirty="0" smtClean="0"/>
              <a:t> damages roots, dry deposition blocks stomata (gas exchange)</a:t>
            </a:r>
          </a:p>
          <a:p>
            <a:r>
              <a:rPr lang="en-US" dirty="0" smtClean="0"/>
              <a:t>Worst affect areas: forests in hilly regions (clouds and mists) esp. in England</a:t>
            </a:r>
          </a:p>
          <a:p>
            <a:endParaRPr lang="en-US" dirty="0"/>
          </a:p>
          <a:p>
            <a:r>
              <a:rPr lang="en-US" dirty="0" smtClean="0"/>
              <a:t>Impact on water:</a:t>
            </a:r>
          </a:p>
          <a:p>
            <a:r>
              <a:rPr lang="en-US" dirty="0" smtClean="0"/>
              <a:t>Can kill lakes – unable to support life as the pH is below 4-5</a:t>
            </a:r>
          </a:p>
          <a:p>
            <a:r>
              <a:rPr lang="en-US" dirty="0" smtClean="0"/>
              <a:t>Al</a:t>
            </a:r>
            <a:r>
              <a:rPr lang="en-US" baseline="30000" dirty="0" smtClean="0"/>
              <a:t>3+</a:t>
            </a:r>
            <a:r>
              <a:rPr lang="en-US" dirty="0" smtClean="0"/>
              <a:t> trapped in rock ends up being released and fish gills cannot function to take in O</a:t>
            </a:r>
            <a:r>
              <a:rPr lang="en-US" baseline="-25000" dirty="0" smtClean="0"/>
              <a:t>2</a:t>
            </a:r>
          </a:p>
          <a:p>
            <a:r>
              <a:rPr lang="en-US" dirty="0" smtClean="0"/>
              <a:t>eutrophication – over-fertilization or nitrates in acid rain added to bodies of water can cause algal blooms = O</a:t>
            </a:r>
            <a:r>
              <a:rPr lang="en-US" baseline="-25000" dirty="0" smtClean="0"/>
              <a:t>2</a:t>
            </a:r>
            <a:r>
              <a:rPr lang="en-US" dirty="0" smtClean="0"/>
              <a:t> depletion </a:t>
            </a:r>
          </a:p>
          <a:p>
            <a:endParaRPr lang="en-US" dirty="0"/>
          </a:p>
          <a:p>
            <a:r>
              <a:rPr lang="en-US" dirty="0" smtClean="0"/>
              <a:t>Impact on humans:</a:t>
            </a:r>
          </a:p>
          <a:p>
            <a:r>
              <a:rPr lang="en-US" dirty="0" smtClean="0"/>
              <a:t>Inhalation of sulfate and nitrate particles can cause irritation of respiratory tract and eyes</a:t>
            </a:r>
          </a:p>
          <a:p>
            <a:r>
              <a:rPr lang="en-US" dirty="0" smtClean="0"/>
              <a:t>Release of metals into water can also cause health problems</a:t>
            </a:r>
          </a:p>
        </p:txBody>
      </p:sp>
      <p:pic>
        <p:nvPicPr>
          <p:cNvPr id="1028" name="Picture 4" descr="Image result for acid rain forest eng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903" y="118518"/>
            <a:ext cx="3335972" cy="2036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155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8571"/>
          </a:xfrm>
        </p:spPr>
        <p:txBody>
          <a:bodyPr/>
          <a:lstStyle/>
          <a:p>
            <a:r>
              <a:rPr lang="en-US" dirty="0" smtClean="0"/>
              <a:t>Buffer solutions</a:t>
            </a:r>
            <a:endParaRPr lang="en-US" dirty="0"/>
          </a:p>
        </p:txBody>
      </p:sp>
      <p:sp>
        <p:nvSpPr>
          <p:cNvPr id="3" name="Content Placeholder 2"/>
          <p:cNvSpPr>
            <a:spLocks noGrp="1"/>
          </p:cNvSpPr>
          <p:nvPr>
            <p:ph idx="1"/>
          </p:nvPr>
        </p:nvSpPr>
        <p:spPr>
          <a:xfrm>
            <a:off x="1226911" y="1698171"/>
            <a:ext cx="9994083" cy="4833257"/>
          </a:xfrm>
        </p:spPr>
        <p:txBody>
          <a:bodyPr/>
          <a:lstStyle/>
          <a:p>
            <a:r>
              <a:rPr lang="en-US" dirty="0" smtClean="0">
                <a:latin typeface="Lucida Sans Unicode" panose="020B0602030504020204" pitchFamily="34" charset="0"/>
                <a:cs typeface="Lucida Sans Unicode" panose="020B0602030504020204" pitchFamily="34" charset="0"/>
              </a:rPr>
              <a:t>Buffer solutions are resistant to changes in pH when </a:t>
            </a:r>
            <a:r>
              <a:rPr lang="en-US" dirty="0" smtClean="0">
                <a:solidFill>
                  <a:srgbClr val="00B0F0"/>
                </a:solidFill>
                <a:latin typeface="Lucida Sans Unicode" panose="020B0602030504020204" pitchFamily="34" charset="0"/>
                <a:cs typeface="Lucida Sans Unicode" panose="020B0602030504020204" pitchFamily="34" charset="0"/>
              </a:rPr>
              <a:t>small amounts </a:t>
            </a:r>
            <a:r>
              <a:rPr lang="en-US" dirty="0" smtClean="0">
                <a:latin typeface="Lucida Sans Unicode" panose="020B0602030504020204" pitchFamily="34" charset="0"/>
                <a:cs typeface="Lucida Sans Unicode" panose="020B0602030504020204" pitchFamily="34" charset="0"/>
              </a:rPr>
              <a:t>of acids or alkalis are added</a:t>
            </a:r>
          </a:p>
          <a:p>
            <a:r>
              <a:rPr lang="en-US" dirty="0" smtClean="0">
                <a:latin typeface="Lucida Sans Unicode" panose="020B0602030504020204" pitchFamily="34" charset="0"/>
                <a:cs typeface="Lucida Sans Unicode" panose="020B0602030504020204" pitchFamily="34" charset="0"/>
              </a:rPr>
              <a:t>Water is sensitive to changes (non-buffered solution) </a:t>
            </a:r>
          </a:p>
          <a:p>
            <a:endParaRPr lang="en-US" dirty="0">
              <a:latin typeface="Lucida Sans Unicode" panose="020B0602030504020204" pitchFamily="34" charset="0"/>
              <a:cs typeface="Lucida Sans Unicode" panose="020B0602030504020204" pitchFamily="34" charset="0"/>
            </a:endParaRPr>
          </a:p>
          <a:p>
            <a:endParaRPr lang="en-US" dirty="0" smtClean="0">
              <a:latin typeface="Lucida Sans Unicode" panose="020B0602030504020204" pitchFamily="34" charset="0"/>
              <a:cs typeface="Lucida Sans Unicode" panose="020B0602030504020204" pitchFamily="34" charset="0"/>
            </a:endParaRPr>
          </a:p>
          <a:p>
            <a:endParaRPr lang="en-US" dirty="0" smtClean="0">
              <a:latin typeface="Lucida Sans Unicode" panose="020B0602030504020204" pitchFamily="34" charset="0"/>
              <a:cs typeface="Lucida Sans Unicode" panose="020B0602030504020204" pitchFamily="34" charset="0"/>
            </a:endParaRPr>
          </a:p>
          <a:p>
            <a:pPr lvl="1"/>
            <a:r>
              <a:rPr lang="en-US" dirty="0" smtClean="0">
                <a:latin typeface="Lucida Sans Unicode" panose="020B0602030504020204" pitchFamily="34" charset="0"/>
                <a:cs typeface="Lucida Sans Unicode" panose="020B0602030504020204" pitchFamily="34" charset="0"/>
              </a:rPr>
              <a:t>But since water is vital to biological functions, how is homeostasis maintained?</a:t>
            </a:r>
          </a:p>
          <a:p>
            <a:pPr lvl="1"/>
            <a:r>
              <a:rPr lang="en-US" dirty="0" smtClean="0">
                <a:latin typeface="Lucida Sans Unicode" panose="020B0602030504020204" pitchFamily="34" charset="0"/>
                <a:cs typeface="Lucida Sans Unicode" panose="020B0602030504020204" pitchFamily="34" charset="0"/>
              </a:rPr>
              <a:t>Buffer systems are so important</a:t>
            </a:r>
          </a:p>
          <a:p>
            <a:r>
              <a:rPr lang="en-US" dirty="0" smtClean="0">
                <a:latin typeface="Lucida Sans Unicode" panose="020B0602030504020204" pitchFamily="34" charset="0"/>
                <a:cs typeface="Lucida Sans Unicode" panose="020B0602030504020204" pitchFamily="34" charset="0"/>
              </a:rPr>
              <a:t>Buffers can maintain pH at any particular pH although </a:t>
            </a:r>
          </a:p>
          <a:p>
            <a:pPr lvl="1"/>
            <a:r>
              <a:rPr lang="en-US" dirty="0" smtClean="0">
                <a:latin typeface="Lucida Sans Unicode" panose="020B0602030504020204" pitchFamily="34" charset="0"/>
                <a:cs typeface="Lucida Sans Unicode" panose="020B0602030504020204" pitchFamily="34" charset="0"/>
              </a:rPr>
              <a:t>Most biological ones are around 7</a:t>
            </a:r>
          </a:p>
          <a:p>
            <a:pPr lvl="1"/>
            <a:r>
              <a:rPr lang="en-US" dirty="0" smtClean="0">
                <a:latin typeface="Lucida Sans Unicode" panose="020B0602030504020204" pitchFamily="34" charset="0"/>
                <a:cs typeface="Lucida Sans Unicode" panose="020B0602030504020204" pitchFamily="34" charset="0"/>
              </a:rPr>
              <a:t>Ocean water is about 8-9</a:t>
            </a:r>
            <a:endParaRPr lang="en-US" dirty="0">
              <a:latin typeface="Lucida Sans Unicode" panose="020B0602030504020204" pitchFamily="34" charset="0"/>
              <a:cs typeface="Lucida Sans Unicode" panose="020B0602030504020204" pitchFamily="34" charset="0"/>
            </a:endParaRPr>
          </a:p>
        </p:txBody>
      </p:sp>
      <p:pic>
        <p:nvPicPr>
          <p:cNvPr id="4" name="Picture 3"/>
          <p:cNvPicPr>
            <a:picLocks noChangeAspect="1"/>
          </p:cNvPicPr>
          <p:nvPr/>
        </p:nvPicPr>
        <p:blipFill>
          <a:blip r:embed="rId3"/>
          <a:stretch>
            <a:fillRect/>
          </a:stretch>
        </p:blipFill>
        <p:spPr>
          <a:xfrm>
            <a:off x="2990985" y="3038474"/>
            <a:ext cx="6010159" cy="1246143"/>
          </a:xfrm>
          <a:prstGeom prst="rect">
            <a:avLst/>
          </a:prstGeom>
        </p:spPr>
      </p:pic>
    </p:spTree>
    <p:extLst>
      <p:ext uri="{BB962C8B-B14F-4D97-AF65-F5344CB8AC3E}">
        <p14:creationId xmlns:p14="http://schemas.microsoft.com/office/powerpoint/2010/main" val="2679528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676" y="269966"/>
            <a:ext cx="8734107" cy="696686"/>
          </a:xfrm>
        </p:spPr>
        <p:txBody>
          <a:bodyPr/>
          <a:lstStyle/>
          <a:p>
            <a:r>
              <a:rPr lang="en-US" dirty="0" smtClean="0"/>
              <a:t>Responses to acid deposition</a:t>
            </a:r>
            <a:endParaRPr lang="en-US" dirty="0"/>
          </a:p>
        </p:txBody>
      </p:sp>
      <p:sp>
        <p:nvSpPr>
          <p:cNvPr id="3" name="Content Placeholder 2"/>
          <p:cNvSpPr>
            <a:spLocks noGrp="1"/>
          </p:cNvSpPr>
          <p:nvPr>
            <p:ph idx="1"/>
          </p:nvPr>
        </p:nvSpPr>
        <p:spPr>
          <a:xfrm>
            <a:off x="927463" y="966652"/>
            <a:ext cx="10293531" cy="5473337"/>
          </a:xfrm>
        </p:spPr>
        <p:txBody>
          <a:bodyPr/>
          <a:lstStyle/>
          <a:p>
            <a:r>
              <a:rPr lang="en-US" dirty="0" smtClean="0"/>
              <a:t>Reduction of SO</a:t>
            </a:r>
            <a:r>
              <a:rPr lang="en-US" baseline="-25000" dirty="0" smtClean="0"/>
              <a:t>2</a:t>
            </a:r>
            <a:r>
              <a:rPr lang="en-US" dirty="0" smtClean="0"/>
              <a:t> emissions</a:t>
            </a:r>
          </a:p>
          <a:p>
            <a:r>
              <a:rPr lang="en-US" dirty="0" smtClean="0"/>
              <a:t>1. pre-combustion </a:t>
            </a:r>
          </a:p>
          <a:p>
            <a:pPr lvl="1"/>
            <a:r>
              <a:rPr lang="en-US" dirty="0" smtClean="0"/>
              <a:t>Reduce/remove sulfur in coal/oil before burning</a:t>
            </a:r>
          </a:p>
          <a:p>
            <a:pPr lvl="1"/>
            <a:r>
              <a:rPr lang="en-US" dirty="0" smtClean="0"/>
              <a:t>Metal sulfide can be removed with water washing</a:t>
            </a:r>
          </a:p>
          <a:p>
            <a:pPr lvl="1"/>
            <a:r>
              <a:rPr lang="en-US" dirty="0" err="1" smtClean="0"/>
              <a:t>Hydrodesulfurization</a:t>
            </a:r>
            <a:r>
              <a:rPr lang="en-US" dirty="0" smtClean="0"/>
              <a:t> is catalytic and removes sulfur from refines petroleum products by reacting H</a:t>
            </a:r>
            <a:r>
              <a:rPr lang="en-US" baseline="-25000" dirty="0" smtClean="0"/>
              <a:t>2</a:t>
            </a:r>
            <a:r>
              <a:rPr lang="en-US" dirty="0" smtClean="0"/>
              <a:t> to make H</a:t>
            </a:r>
            <a:r>
              <a:rPr lang="en-US" baseline="-25000" dirty="0" smtClean="0"/>
              <a:t>2</a:t>
            </a:r>
            <a:r>
              <a:rPr lang="en-US" dirty="0" smtClean="0"/>
              <a:t>S</a:t>
            </a:r>
          </a:p>
          <a:p>
            <a:pPr lvl="1"/>
            <a:r>
              <a:rPr lang="en-US" dirty="0" smtClean="0"/>
              <a:t>H</a:t>
            </a:r>
            <a:r>
              <a:rPr lang="en-US" baseline="-25000" dirty="0" smtClean="0"/>
              <a:t>2</a:t>
            </a:r>
            <a:r>
              <a:rPr lang="en-US" dirty="0" smtClean="0"/>
              <a:t>S is captured and used to make H</a:t>
            </a:r>
            <a:r>
              <a:rPr lang="en-US" baseline="-25000" dirty="0" smtClean="0"/>
              <a:t>2</a:t>
            </a:r>
            <a:r>
              <a:rPr lang="en-US" dirty="0" smtClean="0"/>
              <a:t>SO</a:t>
            </a:r>
            <a:r>
              <a:rPr lang="en-US" baseline="-25000" dirty="0" smtClean="0"/>
              <a:t>4</a:t>
            </a:r>
          </a:p>
          <a:p>
            <a:r>
              <a:rPr lang="en-US" dirty="0" smtClean="0"/>
              <a:t>2. post-combustion</a:t>
            </a:r>
          </a:p>
          <a:p>
            <a:pPr lvl="1"/>
            <a:r>
              <a:rPr lang="en-US" dirty="0" smtClean="0"/>
              <a:t>Flue-gas desulfurization can remove up to 90% of SO</a:t>
            </a:r>
            <a:r>
              <a:rPr lang="en-US" baseline="-25000" dirty="0" smtClean="0"/>
              <a:t>2</a:t>
            </a:r>
            <a:r>
              <a:rPr lang="en-US" dirty="0" smtClean="0"/>
              <a:t> from flue gas in smoke from coal power stations</a:t>
            </a:r>
          </a:p>
          <a:p>
            <a:pPr lvl="1"/>
            <a:r>
              <a:rPr lang="en-US" dirty="0" smtClean="0"/>
              <a:t>Uses wet slurry of </a:t>
            </a:r>
            <a:r>
              <a:rPr lang="en-US" dirty="0" err="1" smtClean="0"/>
              <a:t>CaO</a:t>
            </a:r>
            <a:r>
              <a:rPr lang="en-US" dirty="0" smtClean="0"/>
              <a:t> and CaCO</a:t>
            </a:r>
            <a:r>
              <a:rPr lang="en-US" baseline="-25000" dirty="0" smtClean="0"/>
              <a:t>3</a:t>
            </a:r>
            <a:r>
              <a:rPr lang="en-US" dirty="0" smtClean="0"/>
              <a:t> to form a neutral salt CaSO</a:t>
            </a:r>
            <a:r>
              <a:rPr lang="en-US" baseline="-25000" dirty="0" smtClean="0"/>
              <a:t>4</a:t>
            </a:r>
            <a:r>
              <a:rPr lang="en-US" dirty="0" smtClean="0"/>
              <a:t> (used to make plasterboard)</a:t>
            </a:r>
            <a:endParaRPr lang="en-US" dirty="0" smtClean="0"/>
          </a:p>
        </p:txBody>
      </p:sp>
      <p:pic>
        <p:nvPicPr>
          <p:cNvPr id="4" name="Picture 3"/>
          <p:cNvPicPr>
            <a:picLocks noChangeAspect="1"/>
          </p:cNvPicPr>
          <p:nvPr/>
        </p:nvPicPr>
        <p:blipFill>
          <a:blip r:embed="rId3"/>
          <a:stretch>
            <a:fillRect/>
          </a:stretch>
        </p:blipFill>
        <p:spPr>
          <a:xfrm>
            <a:off x="7387239" y="1240426"/>
            <a:ext cx="4081949" cy="1346019"/>
          </a:xfrm>
          <a:prstGeom prst="rect">
            <a:avLst/>
          </a:prstGeom>
        </p:spPr>
      </p:pic>
      <p:cxnSp>
        <p:nvCxnSpPr>
          <p:cNvPr id="6" name="Straight Arrow Connector 5"/>
          <p:cNvCxnSpPr/>
          <p:nvPr/>
        </p:nvCxnSpPr>
        <p:spPr>
          <a:xfrm flipV="1">
            <a:off x="5473337" y="2586445"/>
            <a:ext cx="2207623" cy="27562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180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739" y="609600"/>
            <a:ext cx="8734107" cy="1088571"/>
          </a:xfrm>
        </p:spPr>
        <p:txBody>
          <a:bodyPr/>
          <a:lstStyle/>
          <a:p>
            <a:r>
              <a:rPr lang="en-US" dirty="0" smtClean="0"/>
              <a:t>Responses to acid deposition</a:t>
            </a:r>
            <a:endParaRPr lang="en-US" dirty="0"/>
          </a:p>
        </p:txBody>
      </p:sp>
      <p:sp>
        <p:nvSpPr>
          <p:cNvPr id="3" name="Content Placeholder 2"/>
          <p:cNvSpPr>
            <a:spLocks noGrp="1"/>
          </p:cNvSpPr>
          <p:nvPr>
            <p:ph idx="1"/>
          </p:nvPr>
        </p:nvSpPr>
        <p:spPr>
          <a:xfrm>
            <a:off x="782774" y="1672045"/>
            <a:ext cx="10647226" cy="4741817"/>
          </a:xfrm>
        </p:spPr>
        <p:txBody>
          <a:bodyPr/>
          <a:lstStyle/>
          <a:p>
            <a:r>
              <a:rPr lang="en-US" dirty="0" smtClean="0"/>
              <a:t>Reduction of </a:t>
            </a:r>
            <a:r>
              <a:rPr lang="en-US" dirty="0" err="1" smtClean="0"/>
              <a:t>No</a:t>
            </a:r>
            <a:r>
              <a:rPr lang="en-US" baseline="-25000" dirty="0" err="1" smtClean="0"/>
              <a:t>x</a:t>
            </a:r>
            <a:r>
              <a:rPr lang="en-US" dirty="0" smtClean="0"/>
              <a:t> emissions</a:t>
            </a:r>
          </a:p>
          <a:p>
            <a:r>
              <a:rPr lang="en-US" dirty="0" smtClean="0"/>
              <a:t>1. catalytic converters in vehicles</a:t>
            </a:r>
          </a:p>
          <a:p>
            <a:pPr lvl="1"/>
            <a:r>
              <a:rPr lang="en-US" dirty="0" smtClean="0"/>
              <a:t>Gases mixed with air are passed over platinum or palladium-based catalyst</a:t>
            </a:r>
          </a:p>
          <a:p>
            <a:pPr lvl="1"/>
            <a:endParaRPr lang="en-US" dirty="0"/>
          </a:p>
          <a:p>
            <a:pPr lvl="1"/>
            <a:endParaRPr lang="en-US" dirty="0" smtClean="0"/>
          </a:p>
          <a:p>
            <a:r>
              <a:rPr lang="en-US" dirty="0" smtClean="0"/>
              <a:t>2. lower temperature combustion</a:t>
            </a:r>
          </a:p>
          <a:p>
            <a:pPr lvl="1"/>
            <a:r>
              <a:rPr lang="en-US" dirty="0" smtClean="0"/>
              <a:t>Forming NO is reduced at a lower temp (chapter 7)</a:t>
            </a:r>
          </a:p>
          <a:p>
            <a:pPr lvl="1"/>
            <a:r>
              <a:rPr lang="en-US" dirty="0" smtClean="0"/>
              <a:t>Recirculating exhaust gases back into the engine lowers the temp to reduce NO emissions</a:t>
            </a:r>
          </a:p>
          <a:p>
            <a:r>
              <a:rPr lang="en-US" dirty="0" smtClean="0"/>
              <a:t>Other options</a:t>
            </a:r>
          </a:p>
          <a:p>
            <a:pPr lvl="1"/>
            <a:r>
              <a:rPr lang="en-US" dirty="0" smtClean="0"/>
              <a:t>Lower demands for fossil fuels</a:t>
            </a:r>
          </a:p>
          <a:p>
            <a:pPr lvl="1"/>
            <a:r>
              <a:rPr lang="en-US" dirty="0" smtClean="0"/>
              <a:t>Use </a:t>
            </a:r>
            <a:r>
              <a:rPr lang="en-US" dirty="0" err="1" smtClean="0"/>
              <a:t>CaO</a:t>
            </a:r>
            <a:r>
              <a:rPr lang="en-US" dirty="0" smtClean="0"/>
              <a:t> or Ca(OH)</a:t>
            </a:r>
            <a:r>
              <a:rPr lang="en-US" baseline="-25000" dirty="0" smtClean="0"/>
              <a:t>2</a:t>
            </a:r>
            <a:r>
              <a:rPr lang="en-US" dirty="0" smtClean="0"/>
              <a:t> to neutralize acid in bodies of water</a:t>
            </a:r>
            <a:endParaRPr lang="en-US" dirty="0" smtClean="0"/>
          </a:p>
        </p:txBody>
      </p:sp>
      <p:pic>
        <p:nvPicPr>
          <p:cNvPr id="4" name="Picture 3"/>
          <p:cNvPicPr>
            <a:picLocks noChangeAspect="1"/>
          </p:cNvPicPr>
          <p:nvPr/>
        </p:nvPicPr>
        <p:blipFill>
          <a:blip r:embed="rId3"/>
          <a:stretch>
            <a:fillRect/>
          </a:stretch>
        </p:blipFill>
        <p:spPr>
          <a:xfrm>
            <a:off x="1624739" y="3233532"/>
            <a:ext cx="4705812" cy="345214"/>
          </a:xfrm>
          <a:prstGeom prst="rect">
            <a:avLst/>
          </a:prstGeom>
        </p:spPr>
      </p:pic>
    </p:spTree>
    <p:extLst>
      <p:ext uri="{BB962C8B-B14F-4D97-AF65-F5344CB8AC3E}">
        <p14:creationId xmlns:p14="http://schemas.microsoft.com/office/powerpoint/2010/main" val="96507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8571"/>
          </a:xfrm>
        </p:spPr>
        <p:txBody>
          <a:bodyPr/>
          <a:lstStyle/>
          <a:p>
            <a:r>
              <a:rPr lang="en-US" dirty="0" smtClean="0"/>
              <a:t>Acidic buffers</a:t>
            </a:r>
            <a:endParaRPr lang="en-US" dirty="0"/>
          </a:p>
        </p:txBody>
      </p:sp>
      <p:sp>
        <p:nvSpPr>
          <p:cNvPr id="3" name="Content Placeholder 2"/>
          <p:cNvSpPr>
            <a:spLocks noGrp="1"/>
          </p:cNvSpPr>
          <p:nvPr>
            <p:ph idx="1"/>
          </p:nvPr>
        </p:nvSpPr>
        <p:spPr>
          <a:xfrm>
            <a:off x="1226911" y="1423851"/>
            <a:ext cx="9994083" cy="5159829"/>
          </a:xfrm>
        </p:spPr>
        <p:txBody>
          <a:bodyPr/>
          <a:lstStyle/>
          <a:p>
            <a:r>
              <a:rPr lang="en-US" dirty="0" smtClean="0">
                <a:effectLst>
                  <a:glow rad="38100">
                    <a:schemeClr val="bg1">
                      <a:lumMod val="50000"/>
                      <a:lumOff val="50000"/>
                      <a:alpha val="20000"/>
                    </a:schemeClr>
                  </a:glow>
                </a:effectLst>
              </a:rPr>
              <a:t>Composition of acidic buffer solution:</a:t>
            </a:r>
          </a:p>
          <a:p>
            <a:r>
              <a:rPr lang="en-US" dirty="0" smtClean="0">
                <a:effectLst>
                  <a:glow rad="38100">
                    <a:schemeClr val="bg1">
                      <a:lumMod val="50000"/>
                      <a:lumOff val="50000"/>
                      <a:alpha val="20000"/>
                    </a:schemeClr>
                  </a:glow>
                </a:effectLst>
              </a:rPr>
              <a:t>Mix a </a:t>
            </a:r>
            <a:r>
              <a:rPr lang="en-US" dirty="0" smtClean="0">
                <a:solidFill>
                  <a:srgbClr val="00B0F0"/>
                </a:solidFill>
                <a:effectLst>
                  <a:glow rad="38100">
                    <a:schemeClr val="bg1">
                      <a:lumMod val="50000"/>
                      <a:lumOff val="50000"/>
                      <a:alpha val="20000"/>
                    </a:schemeClr>
                  </a:glow>
                </a:effectLst>
              </a:rPr>
              <a:t>weak acid </a:t>
            </a:r>
            <a:r>
              <a:rPr lang="en-US" dirty="0" smtClean="0">
                <a:effectLst>
                  <a:glow rad="38100">
                    <a:schemeClr val="bg1">
                      <a:lumMod val="50000"/>
                      <a:lumOff val="50000"/>
                      <a:alpha val="20000"/>
                    </a:schemeClr>
                  </a:glow>
                </a:effectLst>
              </a:rPr>
              <a:t>with a solution of its </a:t>
            </a:r>
            <a:r>
              <a:rPr lang="en-US" dirty="0" smtClean="0">
                <a:solidFill>
                  <a:schemeClr val="accent4">
                    <a:lumMod val="60000"/>
                    <a:lumOff val="40000"/>
                  </a:schemeClr>
                </a:solidFill>
                <a:effectLst>
                  <a:glow rad="38100">
                    <a:schemeClr val="bg1">
                      <a:lumMod val="50000"/>
                      <a:lumOff val="50000"/>
                      <a:alpha val="20000"/>
                    </a:schemeClr>
                  </a:glow>
                </a:effectLst>
              </a:rPr>
              <a:t>salt of a strong alkali</a:t>
            </a:r>
          </a:p>
          <a:p>
            <a:pPr lvl="1"/>
            <a:r>
              <a:rPr lang="en-US" dirty="0" smtClean="0">
                <a:effectLst>
                  <a:glow rad="38100">
                    <a:schemeClr val="bg1">
                      <a:lumMod val="50000"/>
                      <a:lumOff val="50000"/>
                      <a:alpha val="20000"/>
                    </a:schemeClr>
                  </a:glow>
                </a:effectLst>
              </a:rPr>
              <a:t>Example: </a:t>
            </a:r>
            <a:r>
              <a:rPr lang="en-US" dirty="0" smtClean="0">
                <a:solidFill>
                  <a:srgbClr val="00B0F0"/>
                </a:solidFill>
                <a:effectLst>
                  <a:glow rad="38100">
                    <a:schemeClr val="bg1">
                      <a:lumMod val="50000"/>
                      <a:lumOff val="50000"/>
                      <a:alpha val="20000"/>
                    </a:schemeClr>
                  </a:glow>
                </a:effectLst>
              </a:rPr>
              <a:t>CH</a:t>
            </a:r>
            <a:r>
              <a:rPr lang="en-US" baseline="-25000" dirty="0" smtClean="0">
                <a:solidFill>
                  <a:srgbClr val="00B0F0"/>
                </a:solidFill>
                <a:effectLst>
                  <a:glow rad="38100">
                    <a:schemeClr val="bg1">
                      <a:lumMod val="50000"/>
                      <a:lumOff val="50000"/>
                      <a:alpha val="20000"/>
                    </a:schemeClr>
                  </a:glow>
                </a:effectLst>
              </a:rPr>
              <a:t>3</a:t>
            </a:r>
            <a:r>
              <a:rPr lang="en-US" dirty="0" smtClean="0">
                <a:solidFill>
                  <a:srgbClr val="00B0F0"/>
                </a:solidFill>
                <a:effectLst>
                  <a:glow rad="38100">
                    <a:schemeClr val="bg1">
                      <a:lumMod val="50000"/>
                      <a:lumOff val="50000"/>
                      <a:alpha val="20000"/>
                    </a:schemeClr>
                  </a:glow>
                </a:effectLst>
              </a:rPr>
              <a:t>COOH(</a:t>
            </a:r>
            <a:r>
              <a:rPr lang="en-US" dirty="0" err="1" smtClean="0">
                <a:solidFill>
                  <a:srgbClr val="00B0F0"/>
                </a:solidFill>
                <a:effectLst>
                  <a:glow rad="38100">
                    <a:schemeClr val="bg1">
                      <a:lumMod val="50000"/>
                      <a:lumOff val="50000"/>
                      <a:alpha val="20000"/>
                    </a:schemeClr>
                  </a:glow>
                </a:effectLst>
              </a:rPr>
              <a:t>aq</a:t>
            </a:r>
            <a:r>
              <a:rPr lang="en-US" dirty="0" smtClean="0">
                <a:solidFill>
                  <a:srgbClr val="00B0F0"/>
                </a:solidFill>
                <a:effectLst>
                  <a:glow rad="38100">
                    <a:schemeClr val="bg1">
                      <a:lumMod val="50000"/>
                      <a:lumOff val="50000"/>
                      <a:alpha val="20000"/>
                    </a:schemeClr>
                  </a:glow>
                </a:effectLst>
              </a:rPr>
              <a:t>)</a:t>
            </a:r>
            <a:r>
              <a:rPr lang="en-US" dirty="0" smtClean="0">
                <a:effectLst>
                  <a:glow rad="38100">
                    <a:schemeClr val="bg1">
                      <a:lumMod val="50000"/>
                      <a:lumOff val="50000"/>
                      <a:alpha val="20000"/>
                    </a:schemeClr>
                  </a:glow>
                </a:effectLst>
              </a:rPr>
              <a:t> and </a:t>
            </a:r>
            <a:r>
              <a:rPr lang="en-US" dirty="0" smtClean="0">
                <a:solidFill>
                  <a:schemeClr val="accent4">
                    <a:lumMod val="60000"/>
                    <a:lumOff val="40000"/>
                  </a:schemeClr>
                </a:solidFill>
                <a:effectLst>
                  <a:glow rad="38100">
                    <a:schemeClr val="bg1">
                      <a:lumMod val="50000"/>
                      <a:lumOff val="50000"/>
                      <a:alpha val="20000"/>
                    </a:schemeClr>
                  </a:glow>
                </a:effectLst>
              </a:rPr>
              <a:t>CH</a:t>
            </a:r>
            <a:r>
              <a:rPr lang="en-US" baseline="-25000" dirty="0" smtClean="0">
                <a:solidFill>
                  <a:schemeClr val="accent4">
                    <a:lumMod val="60000"/>
                    <a:lumOff val="40000"/>
                  </a:schemeClr>
                </a:solidFill>
                <a:effectLst>
                  <a:glow rad="38100">
                    <a:schemeClr val="bg1">
                      <a:lumMod val="50000"/>
                      <a:lumOff val="50000"/>
                      <a:alpha val="20000"/>
                    </a:schemeClr>
                  </a:glow>
                </a:effectLst>
              </a:rPr>
              <a:t>3</a:t>
            </a:r>
            <a:r>
              <a:rPr lang="en-US" dirty="0" smtClean="0">
                <a:solidFill>
                  <a:schemeClr val="accent4">
                    <a:lumMod val="60000"/>
                    <a:lumOff val="40000"/>
                  </a:schemeClr>
                </a:solidFill>
                <a:effectLst>
                  <a:glow rad="38100">
                    <a:schemeClr val="bg1">
                      <a:lumMod val="50000"/>
                      <a:lumOff val="50000"/>
                      <a:alpha val="20000"/>
                    </a:schemeClr>
                  </a:glow>
                </a:effectLst>
              </a:rPr>
              <a:t>COONa(</a:t>
            </a:r>
            <a:r>
              <a:rPr lang="en-US" dirty="0" err="1" smtClean="0">
                <a:solidFill>
                  <a:schemeClr val="accent4">
                    <a:lumMod val="60000"/>
                    <a:lumOff val="40000"/>
                  </a:schemeClr>
                </a:solidFill>
                <a:effectLst>
                  <a:glow rad="38100">
                    <a:schemeClr val="bg1">
                      <a:lumMod val="50000"/>
                      <a:lumOff val="50000"/>
                      <a:alpha val="20000"/>
                    </a:schemeClr>
                  </a:glow>
                </a:effectLst>
              </a:rPr>
              <a:t>aq</a:t>
            </a:r>
            <a:r>
              <a:rPr lang="en-US" dirty="0" smtClean="0">
                <a:solidFill>
                  <a:schemeClr val="accent4">
                    <a:lumMod val="60000"/>
                    <a:lumOff val="40000"/>
                  </a:schemeClr>
                </a:solidFill>
                <a:effectLst>
                  <a:glow rad="38100">
                    <a:schemeClr val="bg1">
                      <a:lumMod val="50000"/>
                      <a:lumOff val="50000"/>
                      <a:alpha val="20000"/>
                    </a:schemeClr>
                  </a:glow>
                </a:effectLst>
              </a:rPr>
              <a:t>)</a:t>
            </a:r>
            <a:endParaRPr lang="en-US" dirty="0">
              <a:solidFill>
                <a:schemeClr val="accent4">
                  <a:lumMod val="60000"/>
                  <a:lumOff val="40000"/>
                </a:schemeClr>
              </a:solidFill>
              <a:effectLst>
                <a:glow rad="38100">
                  <a:schemeClr val="bg1">
                    <a:lumMod val="50000"/>
                    <a:lumOff val="50000"/>
                    <a:alpha val="20000"/>
                  </a:schemeClr>
                </a:glow>
              </a:effectLst>
            </a:endParaRPr>
          </a:p>
          <a:p>
            <a:endParaRPr lang="en-US" dirty="0" smtClean="0">
              <a:effectLst>
                <a:glow rad="38100">
                  <a:schemeClr val="bg1">
                    <a:lumMod val="50000"/>
                    <a:lumOff val="50000"/>
                    <a:alpha val="20000"/>
                  </a:schemeClr>
                </a:glow>
              </a:effectLst>
            </a:endParaRPr>
          </a:p>
          <a:p>
            <a:endParaRPr lang="en-US" dirty="0" smtClean="0">
              <a:effectLst>
                <a:glow rad="38100">
                  <a:schemeClr val="bg1">
                    <a:lumMod val="50000"/>
                    <a:lumOff val="50000"/>
                    <a:alpha val="20000"/>
                  </a:schemeClr>
                </a:glow>
              </a:effectLst>
            </a:endParaRPr>
          </a:p>
          <a:p>
            <a:endParaRPr lang="en-US" dirty="0">
              <a:effectLst>
                <a:glow rad="38100">
                  <a:schemeClr val="bg1">
                    <a:lumMod val="50000"/>
                    <a:lumOff val="50000"/>
                    <a:alpha val="20000"/>
                  </a:schemeClr>
                </a:glow>
              </a:effectLst>
            </a:endParaRPr>
          </a:p>
          <a:p>
            <a:endParaRPr lang="en-US" dirty="0">
              <a:effectLst>
                <a:glow rad="38100">
                  <a:schemeClr val="bg1">
                    <a:lumMod val="50000"/>
                    <a:lumOff val="50000"/>
                    <a:alpha val="20000"/>
                  </a:schemeClr>
                </a:glow>
              </a:effectLst>
            </a:endParaRPr>
          </a:p>
          <a:p>
            <a:endParaRPr lang="en-US" dirty="0" smtClean="0">
              <a:effectLst>
                <a:glow rad="38100">
                  <a:schemeClr val="bg1">
                    <a:lumMod val="50000"/>
                    <a:lumOff val="50000"/>
                    <a:alpha val="20000"/>
                  </a:schemeClr>
                </a:glow>
              </a:effectLst>
            </a:endParaRPr>
          </a:p>
          <a:p>
            <a:r>
              <a:rPr lang="en-US" dirty="0" smtClean="0">
                <a:effectLst>
                  <a:glow rad="38100">
                    <a:schemeClr val="bg1">
                      <a:lumMod val="50000"/>
                      <a:lumOff val="50000"/>
                      <a:alpha val="20000"/>
                    </a:schemeClr>
                  </a:glow>
                </a:effectLst>
              </a:rPr>
              <a:t>There is a high level of both the acid and its conjugate base = RXTs with extra OH</a:t>
            </a:r>
            <a:r>
              <a:rPr lang="en-US" baseline="30000" dirty="0" smtClean="0">
                <a:effectLst>
                  <a:glow rad="38100">
                    <a:schemeClr val="bg1">
                      <a:lumMod val="50000"/>
                      <a:lumOff val="50000"/>
                      <a:alpha val="20000"/>
                    </a:schemeClr>
                  </a:glow>
                </a:effectLst>
              </a:rPr>
              <a:t>-</a:t>
            </a:r>
            <a:r>
              <a:rPr lang="en-US" dirty="0" smtClean="0">
                <a:effectLst>
                  <a:glow rad="38100">
                    <a:schemeClr val="bg1">
                      <a:lumMod val="50000"/>
                      <a:lumOff val="50000"/>
                      <a:alpha val="20000"/>
                    </a:schemeClr>
                  </a:glow>
                </a:effectLst>
              </a:rPr>
              <a:t> and H</a:t>
            </a:r>
            <a:r>
              <a:rPr lang="en-US" baseline="30000" dirty="0" smtClean="0">
                <a:effectLst>
                  <a:glow rad="38100">
                    <a:schemeClr val="bg1">
                      <a:lumMod val="50000"/>
                      <a:lumOff val="50000"/>
                      <a:alpha val="20000"/>
                    </a:schemeClr>
                  </a:glow>
                </a:effectLst>
              </a:rPr>
              <a:t>+</a:t>
            </a:r>
            <a:r>
              <a:rPr lang="en-US" dirty="0" smtClean="0">
                <a:effectLst>
                  <a:glow rad="38100">
                    <a:schemeClr val="bg1">
                      <a:lumMod val="50000"/>
                      <a:lumOff val="50000"/>
                      <a:alpha val="20000"/>
                    </a:schemeClr>
                  </a:glow>
                </a:effectLst>
              </a:rPr>
              <a:t> </a:t>
            </a:r>
            <a:endParaRPr lang="en-US" dirty="0">
              <a:effectLst>
                <a:glow rad="38100">
                  <a:schemeClr val="bg1">
                    <a:lumMod val="50000"/>
                    <a:lumOff val="50000"/>
                    <a:alpha val="20000"/>
                  </a:schemeClr>
                </a:glow>
              </a:effectLst>
              <a:hlinkClick r:id="rId3"/>
            </a:endParaRPr>
          </a:p>
          <a:p>
            <a:r>
              <a:rPr lang="en-US" dirty="0" smtClean="0">
                <a:hlinkClick r:id="rId3"/>
              </a:rPr>
              <a:t>http</a:t>
            </a:r>
            <a:r>
              <a:rPr lang="en-US" dirty="0">
                <a:hlinkClick r:id="rId3"/>
              </a:rPr>
              <a:t>://</a:t>
            </a:r>
            <a:r>
              <a:rPr lang="en-US" dirty="0" smtClean="0">
                <a:hlinkClick r:id="rId3"/>
              </a:rPr>
              <a:t>media.pearsoncmg.com/intl/ema/9781447959762_ChemHL_Brown_Ford/animations/Chapter8p392/index.html</a:t>
            </a:r>
            <a:r>
              <a:rPr lang="en-US" dirty="0" smtClean="0"/>
              <a:t> </a:t>
            </a:r>
          </a:p>
        </p:txBody>
      </p:sp>
      <p:pic>
        <p:nvPicPr>
          <p:cNvPr id="4" name="Picture 3"/>
          <p:cNvPicPr>
            <a:picLocks noChangeAspect="1"/>
          </p:cNvPicPr>
          <p:nvPr/>
        </p:nvPicPr>
        <p:blipFill>
          <a:blip r:embed="rId4"/>
          <a:stretch>
            <a:fillRect/>
          </a:stretch>
        </p:blipFill>
        <p:spPr>
          <a:xfrm>
            <a:off x="2321377" y="2998945"/>
            <a:ext cx="6008371" cy="1931262"/>
          </a:xfrm>
          <a:prstGeom prst="rect">
            <a:avLst/>
          </a:prstGeom>
        </p:spPr>
      </p:pic>
    </p:spTree>
    <p:extLst>
      <p:ext uri="{BB962C8B-B14F-4D97-AF65-F5344CB8AC3E}">
        <p14:creationId xmlns:p14="http://schemas.microsoft.com/office/powerpoint/2010/main" val="1464507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8571"/>
          </a:xfrm>
        </p:spPr>
        <p:txBody>
          <a:bodyPr/>
          <a:lstStyle/>
          <a:p>
            <a:r>
              <a:rPr lang="en-US" dirty="0" smtClean="0"/>
              <a:t>Acidic buffers</a:t>
            </a:r>
            <a:endParaRPr lang="en-US" dirty="0"/>
          </a:p>
        </p:txBody>
      </p:sp>
      <p:sp>
        <p:nvSpPr>
          <p:cNvPr id="3" name="Content Placeholder 2"/>
          <p:cNvSpPr>
            <a:spLocks noGrp="1"/>
          </p:cNvSpPr>
          <p:nvPr>
            <p:ph idx="1"/>
          </p:nvPr>
        </p:nvSpPr>
        <p:spPr>
          <a:xfrm>
            <a:off x="1226911" y="1423851"/>
            <a:ext cx="9994083" cy="5159829"/>
          </a:xfrm>
        </p:spPr>
        <p:txBody>
          <a:bodyPr/>
          <a:lstStyle/>
          <a:p>
            <a:r>
              <a:rPr lang="en-US" dirty="0" smtClean="0">
                <a:effectLst>
                  <a:glow rad="38100">
                    <a:schemeClr val="bg1">
                      <a:lumMod val="50000"/>
                      <a:lumOff val="50000"/>
                      <a:alpha val="20000"/>
                    </a:schemeClr>
                  </a:glow>
                </a:effectLst>
              </a:rPr>
              <a:t>Adding H</a:t>
            </a:r>
            <a:r>
              <a:rPr lang="en-US" baseline="30000" dirty="0" smtClean="0">
                <a:effectLst>
                  <a:glow rad="38100">
                    <a:schemeClr val="bg1">
                      <a:lumMod val="50000"/>
                      <a:lumOff val="50000"/>
                      <a:alpha val="20000"/>
                    </a:schemeClr>
                  </a:glow>
                </a:effectLst>
              </a:rPr>
              <a:t>+</a:t>
            </a:r>
            <a:r>
              <a:rPr lang="en-US" dirty="0" smtClean="0">
                <a:effectLst>
                  <a:glow rad="38100">
                    <a:schemeClr val="bg1">
                      <a:lumMod val="50000"/>
                      <a:lumOff val="50000"/>
                      <a:alpha val="20000"/>
                    </a:schemeClr>
                  </a:glow>
                </a:effectLst>
              </a:rPr>
              <a:t>: </a:t>
            </a:r>
          </a:p>
          <a:p>
            <a:r>
              <a:rPr lang="en-US" dirty="0" smtClean="0">
                <a:effectLst>
                  <a:glow rad="38100">
                    <a:schemeClr val="bg1">
                      <a:lumMod val="50000"/>
                      <a:lumOff val="50000"/>
                      <a:alpha val="20000"/>
                    </a:schemeClr>
                  </a:glow>
                </a:effectLst>
              </a:rPr>
              <a:t>CH</a:t>
            </a:r>
            <a:r>
              <a:rPr lang="en-US" baseline="-25000" dirty="0" smtClean="0">
                <a:effectLst>
                  <a:glow rad="38100">
                    <a:schemeClr val="bg1">
                      <a:lumMod val="50000"/>
                      <a:lumOff val="50000"/>
                      <a:alpha val="20000"/>
                    </a:schemeClr>
                  </a:glow>
                </a:effectLst>
              </a:rPr>
              <a:t>3</a:t>
            </a:r>
            <a:r>
              <a:rPr lang="en-US" dirty="0" smtClean="0">
                <a:effectLst>
                  <a:glow rad="38100">
                    <a:schemeClr val="bg1">
                      <a:lumMod val="50000"/>
                      <a:lumOff val="50000"/>
                      <a:alpha val="20000"/>
                    </a:schemeClr>
                  </a:glow>
                </a:effectLst>
              </a:rPr>
              <a:t>COO</a:t>
            </a:r>
            <a:r>
              <a:rPr lang="en-US" baseline="30000" dirty="0" smtClean="0">
                <a:effectLst>
                  <a:glow rad="38100">
                    <a:schemeClr val="bg1">
                      <a:lumMod val="50000"/>
                      <a:lumOff val="50000"/>
                      <a:alpha val="20000"/>
                    </a:schemeClr>
                  </a:glow>
                </a:effectLst>
              </a:rPr>
              <a:t>-</a:t>
            </a:r>
            <a:r>
              <a:rPr lang="en-US" dirty="0" smtClean="0">
                <a:effectLst>
                  <a:glow rad="38100">
                    <a:schemeClr val="bg1">
                      <a:lumMod val="50000"/>
                      <a:lumOff val="50000"/>
                      <a:alpha val="20000"/>
                    </a:schemeClr>
                  </a:glow>
                </a:effectLst>
              </a:rPr>
              <a:t> will RXT with H</a:t>
            </a:r>
            <a:r>
              <a:rPr lang="en-US" baseline="30000" dirty="0" smtClean="0">
                <a:effectLst>
                  <a:glow rad="38100">
                    <a:schemeClr val="bg1">
                      <a:lumMod val="50000"/>
                      <a:lumOff val="50000"/>
                      <a:alpha val="20000"/>
                    </a:schemeClr>
                  </a:glow>
                </a:effectLst>
              </a:rPr>
              <a:t>+</a:t>
            </a:r>
            <a:r>
              <a:rPr lang="en-US" dirty="0" smtClean="0">
                <a:effectLst>
                  <a:glow rad="38100">
                    <a:schemeClr val="bg1">
                      <a:lumMod val="50000"/>
                      <a:lumOff val="50000"/>
                      <a:alpha val="20000"/>
                    </a:schemeClr>
                  </a:glow>
                </a:effectLst>
              </a:rPr>
              <a:t> to form  CH</a:t>
            </a:r>
            <a:r>
              <a:rPr lang="en-US" baseline="-25000" dirty="0" smtClean="0">
                <a:effectLst>
                  <a:glow rad="38100">
                    <a:schemeClr val="bg1">
                      <a:lumMod val="50000"/>
                      <a:lumOff val="50000"/>
                      <a:alpha val="20000"/>
                    </a:schemeClr>
                  </a:glow>
                </a:effectLst>
              </a:rPr>
              <a:t>3</a:t>
            </a:r>
            <a:r>
              <a:rPr lang="en-US" dirty="0" smtClean="0">
                <a:effectLst>
                  <a:glow rad="38100">
                    <a:schemeClr val="bg1">
                      <a:lumMod val="50000"/>
                      <a:lumOff val="50000"/>
                      <a:alpha val="20000"/>
                    </a:schemeClr>
                  </a:glow>
                </a:effectLst>
              </a:rPr>
              <a:t>COOH removing the protons from solution</a:t>
            </a:r>
          </a:p>
          <a:p>
            <a:endParaRPr lang="en-US" dirty="0">
              <a:effectLst>
                <a:glow rad="38100">
                  <a:schemeClr val="bg1">
                    <a:lumMod val="50000"/>
                    <a:lumOff val="50000"/>
                    <a:alpha val="20000"/>
                  </a:schemeClr>
                </a:glow>
              </a:effectLst>
            </a:endParaRPr>
          </a:p>
          <a:p>
            <a:endParaRPr lang="en-US" dirty="0" smtClean="0">
              <a:effectLst>
                <a:glow rad="38100">
                  <a:schemeClr val="bg1">
                    <a:lumMod val="50000"/>
                    <a:lumOff val="50000"/>
                    <a:alpha val="20000"/>
                  </a:schemeClr>
                </a:glow>
              </a:effectLst>
            </a:endParaRPr>
          </a:p>
          <a:p>
            <a:r>
              <a:rPr lang="en-US" dirty="0" smtClean="0">
                <a:effectLst>
                  <a:glow rad="38100">
                    <a:schemeClr val="bg1">
                      <a:lumMod val="50000"/>
                      <a:lumOff val="50000"/>
                      <a:alpha val="20000"/>
                    </a:schemeClr>
                  </a:glow>
                </a:effectLst>
              </a:rPr>
              <a:t>Adding OH</a:t>
            </a:r>
            <a:r>
              <a:rPr lang="en-US" baseline="30000" dirty="0" smtClean="0">
                <a:effectLst>
                  <a:glow rad="38100">
                    <a:schemeClr val="bg1">
                      <a:lumMod val="50000"/>
                      <a:lumOff val="50000"/>
                      <a:alpha val="20000"/>
                    </a:schemeClr>
                  </a:glow>
                </a:effectLst>
              </a:rPr>
              <a:t>-</a:t>
            </a:r>
            <a:r>
              <a:rPr lang="en-US" dirty="0" smtClean="0">
                <a:effectLst>
                  <a:glow rad="38100">
                    <a:schemeClr val="bg1">
                      <a:lumMod val="50000"/>
                      <a:lumOff val="50000"/>
                      <a:alpha val="20000"/>
                    </a:schemeClr>
                  </a:glow>
                </a:effectLst>
              </a:rPr>
              <a:t>:</a:t>
            </a:r>
          </a:p>
          <a:p>
            <a:r>
              <a:rPr lang="en-US" dirty="0" smtClean="0">
                <a:effectLst>
                  <a:glow rad="38100">
                    <a:schemeClr val="bg1">
                      <a:lumMod val="50000"/>
                      <a:lumOff val="50000"/>
                      <a:alpha val="20000"/>
                    </a:schemeClr>
                  </a:glow>
                </a:effectLst>
              </a:rPr>
              <a:t>CH</a:t>
            </a:r>
            <a:r>
              <a:rPr lang="en-US" baseline="-25000" dirty="0" smtClean="0">
                <a:effectLst>
                  <a:glow rad="38100">
                    <a:schemeClr val="bg1">
                      <a:lumMod val="50000"/>
                      <a:lumOff val="50000"/>
                      <a:alpha val="20000"/>
                    </a:schemeClr>
                  </a:glow>
                </a:effectLst>
              </a:rPr>
              <a:t>3</a:t>
            </a:r>
            <a:r>
              <a:rPr lang="en-US" dirty="0" smtClean="0">
                <a:effectLst>
                  <a:glow rad="38100">
                    <a:schemeClr val="bg1">
                      <a:lumMod val="50000"/>
                      <a:lumOff val="50000"/>
                      <a:alpha val="20000"/>
                    </a:schemeClr>
                  </a:glow>
                </a:effectLst>
              </a:rPr>
              <a:t>COOH will RXT with OH</a:t>
            </a:r>
            <a:r>
              <a:rPr lang="en-US" baseline="30000" dirty="0" smtClean="0">
                <a:effectLst>
                  <a:glow rad="38100">
                    <a:schemeClr val="bg1">
                      <a:lumMod val="50000"/>
                      <a:lumOff val="50000"/>
                      <a:alpha val="20000"/>
                    </a:schemeClr>
                  </a:glow>
                </a:effectLst>
              </a:rPr>
              <a:t>-</a:t>
            </a:r>
            <a:r>
              <a:rPr lang="en-US" dirty="0" smtClean="0">
                <a:effectLst>
                  <a:glow rad="38100">
                    <a:schemeClr val="bg1">
                      <a:lumMod val="50000"/>
                      <a:lumOff val="50000"/>
                      <a:alpha val="20000"/>
                    </a:schemeClr>
                  </a:glow>
                </a:effectLst>
              </a:rPr>
              <a:t> to form CH</a:t>
            </a:r>
            <a:r>
              <a:rPr lang="en-US" baseline="-25000" dirty="0" smtClean="0">
                <a:effectLst>
                  <a:glow rad="38100">
                    <a:schemeClr val="bg1">
                      <a:lumMod val="50000"/>
                      <a:lumOff val="50000"/>
                      <a:alpha val="20000"/>
                    </a:schemeClr>
                  </a:glow>
                </a:effectLst>
              </a:rPr>
              <a:t>3</a:t>
            </a:r>
            <a:r>
              <a:rPr lang="en-US" dirty="0" smtClean="0">
                <a:effectLst>
                  <a:glow rad="38100">
                    <a:schemeClr val="bg1">
                      <a:lumMod val="50000"/>
                      <a:lumOff val="50000"/>
                      <a:alpha val="20000"/>
                    </a:schemeClr>
                  </a:glow>
                </a:effectLst>
              </a:rPr>
              <a:t>COO</a:t>
            </a:r>
            <a:r>
              <a:rPr lang="en-US" baseline="30000" dirty="0" smtClean="0">
                <a:effectLst>
                  <a:glow rad="38100">
                    <a:schemeClr val="bg1">
                      <a:lumMod val="50000"/>
                      <a:lumOff val="50000"/>
                      <a:alpha val="20000"/>
                    </a:schemeClr>
                  </a:glow>
                </a:effectLst>
              </a:rPr>
              <a:t>-</a:t>
            </a:r>
            <a:r>
              <a:rPr lang="en-US" dirty="0" smtClean="0">
                <a:effectLst>
                  <a:glow rad="38100">
                    <a:schemeClr val="bg1">
                      <a:lumMod val="50000"/>
                      <a:lumOff val="50000"/>
                      <a:alpha val="20000"/>
                    </a:schemeClr>
                  </a:glow>
                </a:effectLst>
              </a:rPr>
              <a:t> and H</a:t>
            </a:r>
            <a:r>
              <a:rPr lang="en-US" baseline="-25000" dirty="0" smtClean="0">
                <a:effectLst>
                  <a:glow rad="38100">
                    <a:schemeClr val="bg1">
                      <a:lumMod val="50000"/>
                      <a:lumOff val="50000"/>
                      <a:alpha val="20000"/>
                    </a:schemeClr>
                  </a:glow>
                </a:effectLst>
              </a:rPr>
              <a:t>2</a:t>
            </a:r>
            <a:r>
              <a:rPr lang="en-US" dirty="0" smtClean="0">
                <a:effectLst>
                  <a:glow rad="38100">
                    <a:schemeClr val="bg1">
                      <a:lumMod val="50000"/>
                      <a:lumOff val="50000"/>
                      <a:alpha val="20000"/>
                    </a:schemeClr>
                  </a:glow>
                </a:effectLst>
              </a:rPr>
              <a:t>O removing hydroxide ions from solution</a:t>
            </a:r>
          </a:p>
        </p:txBody>
      </p:sp>
      <p:pic>
        <p:nvPicPr>
          <p:cNvPr id="5" name="Picture 4"/>
          <p:cNvPicPr>
            <a:picLocks noChangeAspect="1"/>
          </p:cNvPicPr>
          <p:nvPr/>
        </p:nvPicPr>
        <p:blipFill rotWithShape="1">
          <a:blip r:embed="rId3"/>
          <a:srcRect t="77886"/>
          <a:stretch/>
        </p:blipFill>
        <p:spPr>
          <a:xfrm>
            <a:off x="1999804" y="5766570"/>
            <a:ext cx="5224584" cy="414610"/>
          </a:xfrm>
          <a:prstGeom prst="rect">
            <a:avLst/>
          </a:prstGeom>
        </p:spPr>
      </p:pic>
      <p:pic>
        <p:nvPicPr>
          <p:cNvPr id="6" name="Picture 5"/>
          <p:cNvPicPr>
            <a:picLocks noChangeAspect="1"/>
          </p:cNvPicPr>
          <p:nvPr/>
        </p:nvPicPr>
        <p:blipFill rotWithShape="1">
          <a:blip r:embed="rId3"/>
          <a:srcRect l="10519" t="1" r="9426" b="81237"/>
          <a:stretch/>
        </p:blipFill>
        <p:spPr>
          <a:xfrm>
            <a:off x="1999804" y="3738426"/>
            <a:ext cx="4785851" cy="402499"/>
          </a:xfrm>
          <a:prstGeom prst="rect">
            <a:avLst/>
          </a:prstGeom>
        </p:spPr>
      </p:pic>
    </p:spTree>
    <p:extLst>
      <p:ext uri="{BB962C8B-B14F-4D97-AF65-F5344CB8AC3E}">
        <p14:creationId xmlns:p14="http://schemas.microsoft.com/office/powerpoint/2010/main" val="1313838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8571"/>
          </a:xfrm>
        </p:spPr>
        <p:txBody>
          <a:bodyPr/>
          <a:lstStyle/>
          <a:p>
            <a:r>
              <a:rPr lang="en-US" dirty="0" smtClean="0"/>
              <a:t>Basic buffers</a:t>
            </a:r>
            <a:endParaRPr lang="en-US" dirty="0"/>
          </a:p>
        </p:txBody>
      </p:sp>
      <p:sp>
        <p:nvSpPr>
          <p:cNvPr id="3" name="Content Placeholder 2"/>
          <p:cNvSpPr>
            <a:spLocks noGrp="1"/>
          </p:cNvSpPr>
          <p:nvPr>
            <p:ph idx="1"/>
          </p:nvPr>
        </p:nvSpPr>
        <p:spPr>
          <a:xfrm>
            <a:off x="1226911" y="1698171"/>
            <a:ext cx="9994083" cy="4963885"/>
          </a:xfrm>
        </p:spPr>
        <p:txBody>
          <a:bodyPr>
            <a:normAutofit/>
          </a:bodyPr>
          <a:lstStyle/>
          <a:p>
            <a:r>
              <a:rPr lang="en-US" dirty="0" smtClean="0">
                <a:latin typeface="Lucida Sans Unicode" panose="020B0602030504020204" pitchFamily="34" charset="0"/>
                <a:cs typeface="Lucida Sans Unicode" panose="020B0602030504020204" pitchFamily="34" charset="0"/>
              </a:rPr>
              <a:t>Composition of basic buffer solution:</a:t>
            </a:r>
            <a:endParaRPr lang="en-US" dirty="0" smtClean="0"/>
          </a:p>
          <a:p>
            <a:r>
              <a:rPr lang="en-US" dirty="0" smtClean="0"/>
              <a:t>Mix a </a:t>
            </a:r>
            <a:r>
              <a:rPr lang="en-US" dirty="0" smtClean="0">
                <a:solidFill>
                  <a:srgbClr val="00B050"/>
                </a:solidFill>
              </a:rPr>
              <a:t>weak base </a:t>
            </a:r>
            <a:r>
              <a:rPr lang="en-US" dirty="0" smtClean="0"/>
              <a:t>solution with its </a:t>
            </a:r>
            <a:r>
              <a:rPr lang="en-US" dirty="0" smtClean="0">
                <a:solidFill>
                  <a:schemeClr val="accent4">
                    <a:lumMod val="60000"/>
                    <a:lumOff val="40000"/>
                  </a:schemeClr>
                </a:solidFill>
              </a:rPr>
              <a:t>salt of a strong acid</a:t>
            </a:r>
          </a:p>
          <a:p>
            <a:pPr lvl="1"/>
            <a:r>
              <a:rPr lang="en-US" dirty="0" smtClean="0"/>
              <a:t>Example: </a:t>
            </a:r>
            <a:r>
              <a:rPr lang="en-US" dirty="0" smtClean="0">
                <a:solidFill>
                  <a:srgbClr val="00B050"/>
                </a:solidFill>
              </a:rPr>
              <a:t>N</a:t>
            </a:r>
            <a:r>
              <a:rPr lang="en-US" dirty="0">
                <a:solidFill>
                  <a:srgbClr val="00B050"/>
                </a:solidFill>
              </a:rPr>
              <a:t>H</a:t>
            </a:r>
            <a:r>
              <a:rPr lang="en-US" baseline="-25000" dirty="0" smtClean="0">
                <a:solidFill>
                  <a:srgbClr val="00B050"/>
                </a:solidFill>
              </a:rPr>
              <a:t>3</a:t>
            </a:r>
            <a:r>
              <a:rPr lang="en-US" dirty="0" smtClean="0">
                <a:solidFill>
                  <a:srgbClr val="00B050"/>
                </a:solidFill>
              </a:rPr>
              <a:t>(</a:t>
            </a:r>
            <a:r>
              <a:rPr lang="en-US" dirty="0" err="1" smtClean="0">
                <a:solidFill>
                  <a:srgbClr val="00B050"/>
                </a:solidFill>
              </a:rPr>
              <a:t>aq</a:t>
            </a:r>
            <a:r>
              <a:rPr lang="en-US" dirty="0" smtClean="0">
                <a:solidFill>
                  <a:srgbClr val="00B050"/>
                </a:solidFill>
              </a:rPr>
              <a:t>)</a:t>
            </a:r>
            <a:r>
              <a:rPr lang="en-US" dirty="0" smtClean="0"/>
              <a:t> and </a:t>
            </a:r>
            <a:r>
              <a:rPr lang="en-US" dirty="0" smtClean="0">
                <a:solidFill>
                  <a:schemeClr val="accent4">
                    <a:lumMod val="60000"/>
                    <a:lumOff val="40000"/>
                  </a:schemeClr>
                </a:solidFill>
              </a:rPr>
              <a:t>NH</a:t>
            </a:r>
            <a:r>
              <a:rPr lang="en-US" baseline="-25000" dirty="0" smtClean="0">
                <a:solidFill>
                  <a:schemeClr val="accent4">
                    <a:lumMod val="60000"/>
                    <a:lumOff val="40000"/>
                  </a:schemeClr>
                </a:solidFill>
              </a:rPr>
              <a:t>4</a:t>
            </a:r>
            <a:r>
              <a:rPr lang="en-US" dirty="0" smtClean="0">
                <a:solidFill>
                  <a:schemeClr val="accent4">
                    <a:lumMod val="60000"/>
                    <a:lumOff val="40000"/>
                  </a:schemeClr>
                </a:solidFill>
              </a:rPr>
              <a:t>Cl(</a:t>
            </a:r>
            <a:r>
              <a:rPr lang="en-US" dirty="0" err="1" smtClean="0">
                <a:solidFill>
                  <a:schemeClr val="accent4">
                    <a:lumMod val="60000"/>
                    <a:lumOff val="40000"/>
                  </a:schemeClr>
                </a:solidFill>
              </a:rPr>
              <a:t>aq</a:t>
            </a:r>
            <a:r>
              <a:rPr lang="en-US" dirty="0" smtClean="0">
                <a:solidFill>
                  <a:schemeClr val="accent4">
                    <a:lumMod val="60000"/>
                    <a:lumOff val="40000"/>
                  </a:schemeClr>
                </a:solidFill>
              </a:rPr>
              <a:t>)</a:t>
            </a:r>
          </a:p>
          <a:p>
            <a:endParaRPr lang="en-US" dirty="0" smtClean="0"/>
          </a:p>
          <a:p>
            <a:endParaRPr lang="en-US" dirty="0"/>
          </a:p>
          <a:p>
            <a:endParaRPr lang="en-US" dirty="0" smtClean="0"/>
          </a:p>
          <a:p>
            <a:endParaRPr lang="en-US" dirty="0"/>
          </a:p>
          <a:p>
            <a:endParaRPr lang="en-US" dirty="0" smtClean="0"/>
          </a:p>
          <a:p>
            <a:r>
              <a:rPr lang="en-US" dirty="0" smtClean="0">
                <a:effectLst>
                  <a:glow rad="38100">
                    <a:schemeClr val="bg1">
                      <a:lumMod val="50000"/>
                      <a:lumOff val="50000"/>
                      <a:alpha val="20000"/>
                    </a:schemeClr>
                  </a:glow>
                </a:effectLst>
              </a:rPr>
              <a:t>There </a:t>
            </a:r>
            <a:r>
              <a:rPr lang="en-US" dirty="0">
                <a:effectLst>
                  <a:glow rad="38100">
                    <a:schemeClr val="bg1">
                      <a:lumMod val="50000"/>
                      <a:lumOff val="50000"/>
                      <a:alpha val="20000"/>
                    </a:schemeClr>
                  </a:glow>
                </a:effectLst>
              </a:rPr>
              <a:t>is a high level of both the </a:t>
            </a:r>
            <a:r>
              <a:rPr lang="en-US" dirty="0" smtClean="0">
                <a:effectLst>
                  <a:glow rad="38100">
                    <a:schemeClr val="bg1">
                      <a:lumMod val="50000"/>
                      <a:lumOff val="50000"/>
                      <a:alpha val="20000"/>
                    </a:schemeClr>
                  </a:glow>
                </a:effectLst>
              </a:rPr>
              <a:t>base </a:t>
            </a:r>
            <a:r>
              <a:rPr lang="en-US" dirty="0">
                <a:effectLst>
                  <a:glow rad="38100">
                    <a:schemeClr val="bg1">
                      <a:lumMod val="50000"/>
                      <a:lumOff val="50000"/>
                      <a:alpha val="20000"/>
                    </a:schemeClr>
                  </a:glow>
                </a:effectLst>
              </a:rPr>
              <a:t>and its conjugate </a:t>
            </a:r>
            <a:r>
              <a:rPr lang="en-US" dirty="0" smtClean="0">
                <a:effectLst>
                  <a:glow rad="38100">
                    <a:schemeClr val="bg1">
                      <a:lumMod val="50000"/>
                      <a:lumOff val="50000"/>
                      <a:alpha val="20000"/>
                    </a:schemeClr>
                  </a:glow>
                </a:effectLst>
              </a:rPr>
              <a:t>acid </a:t>
            </a:r>
            <a:r>
              <a:rPr lang="en-US" dirty="0">
                <a:effectLst>
                  <a:glow rad="38100">
                    <a:schemeClr val="bg1">
                      <a:lumMod val="50000"/>
                      <a:lumOff val="50000"/>
                      <a:alpha val="20000"/>
                    </a:schemeClr>
                  </a:glow>
                </a:effectLst>
              </a:rPr>
              <a:t>= RXTs with extra OH</a:t>
            </a:r>
            <a:r>
              <a:rPr lang="en-US" baseline="30000" dirty="0">
                <a:effectLst>
                  <a:glow rad="38100">
                    <a:schemeClr val="bg1">
                      <a:lumMod val="50000"/>
                      <a:lumOff val="50000"/>
                      <a:alpha val="20000"/>
                    </a:schemeClr>
                  </a:glow>
                </a:effectLst>
              </a:rPr>
              <a:t>-</a:t>
            </a:r>
            <a:r>
              <a:rPr lang="en-US" dirty="0">
                <a:effectLst>
                  <a:glow rad="38100">
                    <a:schemeClr val="bg1">
                      <a:lumMod val="50000"/>
                      <a:lumOff val="50000"/>
                      <a:alpha val="20000"/>
                    </a:schemeClr>
                  </a:glow>
                </a:effectLst>
              </a:rPr>
              <a:t> and H</a:t>
            </a:r>
            <a:r>
              <a:rPr lang="en-US" baseline="30000" dirty="0">
                <a:effectLst>
                  <a:glow rad="38100">
                    <a:schemeClr val="bg1">
                      <a:lumMod val="50000"/>
                      <a:lumOff val="50000"/>
                      <a:alpha val="20000"/>
                    </a:schemeClr>
                  </a:glow>
                </a:effectLst>
              </a:rPr>
              <a:t>+</a:t>
            </a:r>
            <a:r>
              <a:rPr lang="en-US" dirty="0">
                <a:effectLst>
                  <a:glow rad="38100">
                    <a:schemeClr val="bg1">
                      <a:lumMod val="50000"/>
                      <a:lumOff val="50000"/>
                      <a:alpha val="20000"/>
                    </a:schemeClr>
                  </a:glow>
                </a:effectLst>
              </a:rPr>
              <a:t> </a:t>
            </a:r>
            <a:endParaRPr lang="en-US" dirty="0">
              <a:effectLst>
                <a:glow rad="38100">
                  <a:schemeClr val="bg1">
                    <a:lumMod val="50000"/>
                    <a:lumOff val="50000"/>
                    <a:alpha val="20000"/>
                  </a:schemeClr>
                </a:glow>
              </a:effectLst>
              <a:hlinkClick r:id="rId3"/>
            </a:endParaRPr>
          </a:p>
          <a:p>
            <a:endParaRPr lang="en-US" dirty="0" smtClean="0"/>
          </a:p>
        </p:txBody>
      </p:sp>
      <p:pic>
        <p:nvPicPr>
          <p:cNvPr id="4" name="Picture 3"/>
          <p:cNvPicPr>
            <a:picLocks noChangeAspect="1"/>
          </p:cNvPicPr>
          <p:nvPr/>
        </p:nvPicPr>
        <p:blipFill>
          <a:blip r:embed="rId4"/>
          <a:stretch>
            <a:fillRect/>
          </a:stretch>
        </p:blipFill>
        <p:spPr>
          <a:xfrm>
            <a:off x="1383665" y="3222088"/>
            <a:ext cx="6029232" cy="2029181"/>
          </a:xfrm>
          <a:prstGeom prst="rect">
            <a:avLst/>
          </a:prstGeom>
        </p:spPr>
      </p:pic>
    </p:spTree>
    <p:extLst>
      <p:ext uri="{BB962C8B-B14F-4D97-AF65-F5344CB8AC3E}">
        <p14:creationId xmlns:p14="http://schemas.microsoft.com/office/powerpoint/2010/main" val="1540798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8571"/>
          </a:xfrm>
        </p:spPr>
        <p:txBody>
          <a:bodyPr/>
          <a:lstStyle/>
          <a:p>
            <a:r>
              <a:rPr lang="en-US" dirty="0" smtClean="0"/>
              <a:t>basic buffers</a:t>
            </a:r>
            <a:endParaRPr lang="en-US" dirty="0"/>
          </a:p>
        </p:txBody>
      </p:sp>
      <p:sp>
        <p:nvSpPr>
          <p:cNvPr id="3" name="Content Placeholder 2"/>
          <p:cNvSpPr>
            <a:spLocks noGrp="1"/>
          </p:cNvSpPr>
          <p:nvPr>
            <p:ph idx="1"/>
          </p:nvPr>
        </p:nvSpPr>
        <p:spPr>
          <a:xfrm>
            <a:off x="1226911" y="1423851"/>
            <a:ext cx="9994083" cy="5159829"/>
          </a:xfrm>
        </p:spPr>
        <p:txBody>
          <a:bodyPr/>
          <a:lstStyle/>
          <a:p>
            <a:r>
              <a:rPr lang="en-US" dirty="0" smtClean="0">
                <a:effectLst>
                  <a:glow rad="38100">
                    <a:schemeClr val="bg1">
                      <a:lumMod val="50000"/>
                      <a:lumOff val="50000"/>
                      <a:alpha val="20000"/>
                    </a:schemeClr>
                  </a:glow>
                </a:effectLst>
              </a:rPr>
              <a:t>Adding H</a:t>
            </a:r>
            <a:r>
              <a:rPr lang="en-US" baseline="30000" dirty="0" smtClean="0">
                <a:effectLst>
                  <a:glow rad="38100">
                    <a:schemeClr val="bg1">
                      <a:lumMod val="50000"/>
                      <a:lumOff val="50000"/>
                      <a:alpha val="20000"/>
                    </a:schemeClr>
                  </a:glow>
                </a:effectLst>
              </a:rPr>
              <a:t>+</a:t>
            </a:r>
            <a:r>
              <a:rPr lang="en-US" dirty="0" smtClean="0">
                <a:effectLst>
                  <a:glow rad="38100">
                    <a:schemeClr val="bg1">
                      <a:lumMod val="50000"/>
                      <a:lumOff val="50000"/>
                      <a:alpha val="20000"/>
                    </a:schemeClr>
                  </a:glow>
                </a:effectLst>
              </a:rPr>
              <a:t>: </a:t>
            </a:r>
          </a:p>
          <a:p>
            <a:r>
              <a:rPr lang="en-US" dirty="0" smtClean="0">
                <a:effectLst>
                  <a:glow rad="38100">
                    <a:schemeClr val="bg1">
                      <a:lumMod val="50000"/>
                      <a:lumOff val="50000"/>
                      <a:alpha val="20000"/>
                    </a:schemeClr>
                  </a:glow>
                </a:effectLst>
              </a:rPr>
              <a:t>NH</a:t>
            </a:r>
            <a:r>
              <a:rPr lang="en-US" baseline="-25000" dirty="0" smtClean="0">
                <a:effectLst>
                  <a:glow rad="38100">
                    <a:schemeClr val="bg1">
                      <a:lumMod val="50000"/>
                      <a:lumOff val="50000"/>
                      <a:alpha val="20000"/>
                    </a:schemeClr>
                  </a:glow>
                </a:effectLst>
              </a:rPr>
              <a:t>3</a:t>
            </a:r>
            <a:r>
              <a:rPr lang="en-US" dirty="0" smtClean="0">
                <a:effectLst>
                  <a:glow rad="38100">
                    <a:schemeClr val="bg1">
                      <a:lumMod val="50000"/>
                      <a:lumOff val="50000"/>
                      <a:alpha val="20000"/>
                    </a:schemeClr>
                  </a:glow>
                </a:effectLst>
              </a:rPr>
              <a:t> will RXT with H</a:t>
            </a:r>
            <a:r>
              <a:rPr lang="en-US" baseline="30000" dirty="0" smtClean="0">
                <a:effectLst>
                  <a:glow rad="38100">
                    <a:schemeClr val="bg1">
                      <a:lumMod val="50000"/>
                      <a:lumOff val="50000"/>
                      <a:alpha val="20000"/>
                    </a:schemeClr>
                  </a:glow>
                </a:effectLst>
              </a:rPr>
              <a:t>+</a:t>
            </a:r>
            <a:r>
              <a:rPr lang="en-US" dirty="0" smtClean="0">
                <a:effectLst>
                  <a:glow rad="38100">
                    <a:schemeClr val="bg1">
                      <a:lumMod val="50000"/>
                      <a:lumOff val="50000"/>
                      <a:alpha val="20000"/>
                    </a:schemeClr>
                  </a:glow>
                </a:effectLst>
              </a:rPr>
              <a:t> to form  NH</a:t>
            </a:r>
            <a:r>
              <a:rPr lang="en-US" baseline="-25000" dirty="0" smtClean="0">
                <a:effectLst>
                  <a:glow rad="38100">
                    <a:schemeClr val="bg1">
                      <a:lumMod val="50000"/>
                      <a:lumOff val="50000"/>
                      <a:alpha val="20000"/>
                    </a:schemeClr>
                  </a:glow>
                </a:effectLst>
              </a:rPr>
              <a:t>4</a:t>
            </a:r>
            <a:r>
              <a:rPr lang="en-US" baseline="30000" dirty="0" smtClean="0">
                <a:effectLst>
                  <a:glow rad="38100">
                    <a:schemeClr val="bg1">
                      <a:lumMod val="50000"/>
                      <a:lumOff val="50000"/>
                      <a:alpha val="20000"/>
                    </a:schemeClr>
                  </a:glow>
                </a:effectLst>
              </a:rPr>
              <a:t>+</a:t>
            </a:r>
            <a:r>
              <a:rPr lang="en-US" dirty="0" smtClean="0">
                <a:effectLst>
                  <a:glow rad="38100">
                    <a:schemeClr val="bg1">
                      <a:lumMod val="50000"/>
                      <a:lumOff val="50000"/>
                      <a:alpha val="20000"/>
                    </a:schemeClr>
                  </a:glow>
                </a:effectLst>
              </a:rPr>
              <a:t> removing the protons from solution</a:t>
            </a:r>
          </a:p>
          <a:p>
            <a:endParaRPr lang="en-US" dirty="0">
              <a:effectLst>
                <a:glow rad="38100">
                  <a:schemeClr val="bg1">
                    <a:lumMod val="50000"/>
                    <a:lumOff val="50000"/>
                    <a:alpha val="20000"/>
                  </a:schemeClr>
                </a:glow>
              </a:effectLst>
            </a:endParaRPr>
          </a:p>
          <a:p>
            <a:endParaRPr lang="en-US" dirty="0" smtClean="0">
              <a:effectLst>
                <a:glow rad="38100">
                  <a:schemeClr val="bg1">
                    <a:lumMod val="50000"/>
                    <a:lumOff val="50000"/>
                    <a:alpha val="20000"/>
                  </a:schemeClr>
                </a:glow>
              </a:effectLst>
            </a:endParaRPr>
          </a:p>
          <a:p>
            <a:r>
              <a:rPr lang="en-US" dirty="0" smtClean="0">
                <a:effectLst>
                  <a:glow rad="38100">
                    <a:schemeClr val="bg1">
                      <a:lumMod val="50000"/>
                      <a:lumOff val="50000"/>
                      <a:alpha val="20000"/>
                    </a:schemeClr>
                  </a:glow>
                </a:effectLst>
              </a:rPr>
              <a:t>Adding OH</a:t>
            </a:r>
            <a:r>
              <a:rPr lang="en-US" baseline="30000" dirty="0" smtClean="0">
                <a:effectLst>
                  <a:glow rad="38100">
                    <a:schemeClr val="bg1">
                      <a:lumMod val="50000"/>
                      <a:lumOff val="50000"/>
                      <a:alpha val="20000"/>
                    </a:schemeClr>
                  </a:glow>
                </a:effectLst>
              </a:rPr>
              <a:t>-</a:t>
            </a:r>
            <a:r>
              <a:rPr lang="en-US" dirty="0" smtClean="0">
                <a:effectLst>
                  <a:glow rad="38100">
                    <a:schemeClr val="bg1">
                      <a:lumMod val="50000"/>
                      <a:lumOff val="50000"/>
                      <a:alpha val="20000"/>
                    </a:schemeClr>
                  </a:glow>
                </a:effectLst>
              </a:rPr>
              <a:t>:</a:t>
            </a:r>
          </a:p>
          <a:p>
            <a:r>
              <a:rPr lang="en-US" dirty="0">
                <a:effectLst>
                  <a:glow rad="38100">
                    <a:schemeClr val="bg1">
                      <a:lumMod val="50000"/>
                      <a:lumOff val="50000"/>
                      <a:alpha val="20000"/>
                    </a:schemeClr>
                  </a:glow>
                </a:effectLst>
              </a:rPr>
              <a:t>NH</a:t>
            </a:r>
            <a:r>
              <a:rPr lang="en-US" baseline="-25000" dirty="0">
                <a:effectLst>
                  <a:glow rad="38100">
                    <a:schemeClr val="bg1">
                      <a:lumMod val="50000"/>
                      <a:lumOff val="50000"/>
                      <a:alpha val="20000"/>
                    </a:schemeClr>
                  </a:glow>
                </a:effectLst>
              </a:rPr>
              <a:t>4</a:t>
            </a:r>
            <a:r>
              <a:rPr lang="en-US" baseline="30000" dirty="0" smtClean="0">
                <a:effectLst>
                  <a:glow rad="38100">
                    <a:schemeClr val="bg1">
                      <a:lumMod val="50000"/>
                      <a:lumOff val="50000"/>
                      <a:alpha val="20000"/>
                    </a:schemeClr>
                  </a:glow>
                </a:effectLst>
              </a:rPr>
              <a:t>+ </a:t>
            </a:r>
            <a:r>
              <a:rPr lang="en-US" dirty="0" smtClean="0">
                <a:effectLst>
                  <a:glow rad="38100">
                    <a:schemeClr val="bg1">
                      <a:lumMod val="50000"/>
                      <a:lumOff val="50000"/>
                      <a:alpha val="20000"/>
                    </a:schemeClr>
                  </a:glow>
                </a:effectLst>
              </a:rPr>
              <a:t> will RXT with OH</a:t>
            </a:r>
            <a:r>
              <a:rPr lang="en-US" baseline="30000" dirty="0" smtClean="0">
                <a:effectLst>
                  <a:glow rad="38100">
                    <a:schemeClr val="bg1">
                      <a:lumMod val="50000"/>
                      <a:lumOff val="50000"/>
                      <a:alpha val="20000"/>
                    </a:schemeClr>
                  </a:glow>
                </a:effectLst>
              </a:rPr>
              <a:t>-</a:t>
            </a:r>
            <a:r>
              <a:rPr lang="en-US" dirty="0" smtClean="0">
                <a:effectLst>
                  <a:glow rad="38100">
                    <a:schemeClr val="bg1">
                      <a:lumMod val="50000"/>
                      <a:lumOff val="50000"/>
                      <a:alpha val="20000"/>
                    </a:schemeClr>
                  </a:glow>
                </a:effectLst>
              </a:rPr>
              <a:t> to form NH</a:t>
            </a:r>
            <a:r>
              <a:rPr lang="en-US" baseline="-25000" dirty="0">
                <a:effectLst>
                  <a:glow rad="38100">
                    <a:schemeClr val="bg1">
                      <a:lumMod val="50000"/>
                      <a:lumOff val="50000"/>
                      <a:alpha val="20000"/>
                    </a:schemeClr>
                  </a:glow>
                </a:effectLst>
              </a:rPr>
              <a:t>3</a:t>
            </a:r>
            <a:r>
              <a:rPr lang="en-US" dirty="0" smtClean="0">
                <a:effectLst>
                  <a:glow rad="38100">
                    <a:schemeClr val="bg1">
                      <a:lumMod val="50000"/>
                      <a:lumOff val="50000"/>
                      <a:alpha val="20000"/>
                    </a:schemeClr>
                  </a:glow>
                </a:effectLst>
              </a:rPr>
              <a:t> and H</a:t>
            </a:r>
            <a:r>
              <a:rPr lang="en-US" baseline="-25000" dirty="0" smtClean="0">
                <a:effectLst>
                  <a:glow rad="38100">
                    <a:schemeClr val="bg1">
                      <a:lumMod val="50000"/>
                      <a:lumOff val="50000"/>
                      <a:alpha val="20000"/>
                    </a:schemeClr>
                  </a:glow>
                </a:effectLst>
              </a:rPr>
              <a:t>2</a:t>
            </a:r>
            <a:r>
              <a:rPr lang="en-US" dirty="0" smtClean="0">
                <a:effectLst>
                  <a:glow rad="38100">
                    <a:schemeClr val="bg1">
                      <a:lumMod val="50000"/>
                      <a:lumOff val="50000"/>
                      <a:alpha val="20000"/>
                    </a:schemeClr>
                  </a:glow>
                </a:effectLst>
              </a:rPr>
              <a:t>O removing most of the hydroxide ions from solution</a:t>
            </a:r>
          </a:p>
        </p:txBody>
      </p:sp>
      <p:pic>
        <p:nvPicPr>
          <p:cNvPr id="4" name="Picture 3"/>
          <p:cNvPicPr>
            <a:picLocks noChangeAspect="1"/>
          </p:cNvPicPr>
          <p:nvPr/>
        </p:nvPicPr>
        <p:blipFill rotWithShape="1">
          <a:blip r:embed="rId3"/>
          <a:srcRect t="79132"/>
          <a:stretch/>
        </p:blipFill>
        <p:spPr>
          <a:xfrm>
            <a:off x="2916554" y="5734595"/>
            <a:ext cx="4215655" cy="418011"/>
          </a:xfrm>
          <a:prstGeom prst="rect">
            <a:avLst/>
          </a:prstGeom>
        </p:spPr>
      </p:pic>
      <p:pic>
        <p:nvPicPr>
          <p:cNvPr id="7" name="Picture 6"/>
          <p:cNvPicPr>
            <a:picLocks noChangeAspect="1"/>
          </p:cNvPicPr>
          <p:nvPr/>
        </p:nvPicPr>
        <p:blipFill rotWithShape="1">
          <a:blip r:embed="rId3"/>
          <a:srcRect l="17489" t="1" r="14791" b="77292"/>
          <a:stretch/>
        </p:blipFill>
        <p:spPr>
          <a:xfrm>
            <a:off x="2916554" y="3600995"/>
            <a:ext cx="3144612" cy="501029"/>
          </a:xfrm>
          <a:prstGeom prst="rect">
            <a:avLst/>
          </a:prstGeom>
        </p:spPr>
      </p:pic>
    </p:spTree>
    <p:extLst>
      <p:ext uri="{BB962C8B-B14F-4D97-AF65-F5344CB8AC3E}">
        <p14:creationId xmlns:p14="http://schemas.microsoft.com/office/powerpoint/2010/main" val="1803700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799" y="609601"/>
            <a:ext cx="10531338" cy="1088571"/>
          </a:xfrm>
        </p:spPr>
        <p:txBody>
          <a:bodyPr/>
          <a:lstStyle/>
          <a:p>
            <a:r>
              <a:rPr lang="en-US" dirty="0" smtClean="0"/>
              <a:t>Buffer summary and </a:t>
            </a:r>
            <a:br>
              <a:rPr lang="en-US" dirty="0" smtClean="0"/>
            </a:br>
            <a:r>
              <a:rPr lang="en-US" dirty="0" smtClean="0"/>
              <a:t>how to make buffer solutions</a:t>
            </a:r>
            <a:endParaRPr lang="en-US" dirty="0"/>
          </a:p>
        </p:txBody>
      </p:sp>
      <p:sp>
        <p:nvSpPr>
          <p:cNvPr id="3" name="Content Placeholder 2"/>
          <p:cNvSpPr>
            <a:spLocks noGrp="1"/>
          </p:cNvSpPr>
          <p:nvPr>
            <p:ph idx="1"/>
          </p:nvPr>
        </p:nvSpPr>
        <p:spPr>
          <a:xfrm>
            <a:off x="1226911" y="1018903"/>
            <a:ext cx="9994083" cy="5499463"/>
          </a:xfrm>
        </p:spPr>
        <p:txBody>
          <a:bodyPr/>
          <a:lstStyle/>
          <a:p>
            <a:r>
              <a:rPr lang="en-US" dirty="0" smtClean="0"/>
              <a:t>In summary: Buffer solutions contain a mixture of an acid and a base of a weak conjugate pair</a:t>
            </a:r>
          </a:p>
          <a:p>
            <a:pPr lvl="1"/>
            <a:r>
              <a:rPr lang="en-US" dirty="0" smtClean="0"/>
              <a:t>The buffer’s acid neutralizes the added alkali</a:t>
            </a:r>
          </a:p>
          <a:p>
            <a:pPr lvl="1"/>
            <a:r>
              <a:rPr lang="en-US" dirty="0" smtClean="0"/>
              <a:t>The buffer’s base neutralizes the added acid</a:t>
            </a:r>
          </a:p>
          <a:p>
            <a:pPr lvl="1"/>
            <a:r>
              <a:rPr lang="en-US" dirty="0" smtClean="0"/>
              <a:t>Thus, pH change is resisted</a:t>
            </a:r>
          </a:p>
          <a:p>
            <a:r>
              <a:rPr lang="en-US" dirty="0" smtClean="0"/>
              <a:t>How to  make buffers: the interactions of the components determines the pH =</a:t>
            </a:r>
          </a:p>
          <a:p>
            <a:pPr lvl="1"/>
            <a:r>
              <a:rPr lang="en-US" dirty="0" smtClean="0"/>
              <a:t>1. the </a:t>
            </a:r>
            <a:r>
              <a:rPr lang="en-US" dirty="0" err="1" smtClean="0"/>
              <a:t>pKa</a:t>
            </a:r>
            <a:r>
              <a:rPr lang="en-US" dirty="0" smtClean="0"/>
              <a:t> or </a:t>
            </a:r>
            <a:r>
              <a:rPr lang="en-US" dirty="0" err="1" smtClean="0"/>
              <a:t>pKb</a:t>
            </a:r>
            <a:r>
              <a:rPr lang="en-US" dirty="0" smtClean="0"/>
              <a:t> of the acid or base</a:t>
            </a:r>
          </a:p>
          <a:p>
            <a:pPr lvl="1"/>
            <a:r>
              <a:rPr lang="en-US" dirty="0" smtClean="0"/>
              <a:t>2. the ratio of initial concentrations of acid and salt, or base and salt, used in its prep</a:t>
            </a:r>
          </a:p>
        </p:txBody>
      </p:sp>
    </p:spTree>
    <p:extLst>
      <p:ext uri="{BB962C8B-B14F-4D97-AF65-F5344CB8AC3E}">
        <p14:creationId xmlns:p14="http://schemas.microsoft.com/office/powerpoint/2010/main" val="406671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335" y="217715"/>
            <a:ext cx="11617233" cy="1088571"/>
          </a:xfrm>
        </p:spPr>
        <p:txBody>
          <a:bodyPr/>
          <a:lstStyle/>
          <a:p>
            <a:r>
              <a:rPr lang="en-US" dirty="0" smtClean="0"/>
              <a:t>Buffer summary and how to make buffer solutions</a:t>
            </a:r>
            <a:endParaRPr lang="en-US" dirty="0"/>
          </a:p>
        </p:txBody>
      </p:sp>
      <p:sp>
        <p:nvSpPr>
          <p:cNvPr id="3" name="Content Placeholder 2"/>
          <p:cNvSpPr>
            <a:spLocks noGrp="1"/>
          </p:cNvSpPr>
          <p:nvPr>
            <p:ph idx="1"/>
          </p:nvPr>
        </p:nvSpPr>
        <p:spPr>
          <a:xfrm>
            <a:off x="849087" y="1306286"/>
            <a:ext cx="10371908" cy="4036423"/>
          </a:xfrm>
        </p:spPr>
        <p:txBody>
          <a:bodyPr/>
          <a:lstStyle/>
          <a:p>
            <a:r>
              <a:rPr lang="en-US" dirty="0" smtClean="0"/>
              <a:t>How to  make buffers: the interactions of the components determines the pH </a:t>
            </a:r>
          </a:p>
          <a:p>
            <a:pPr lvl="1"/>
            <a:r>
              <a:rPr lang="en-US" dirty="0" smtClean="0"/>
              <a:t>1. the </a:t>
            </a:r>
            <a:r>
              <a:rPr lang="en-US" dirty="0" err="1" smtClean="0"/>
              <a:t>pKa</a:t>
            </a:r>
            <a:r>
              <a:rPr lang="en-US" dirty="0" smtClean="0"/>
              <a:t> or </a:t>
            </a:r>
            <a:r>
              <a:rPr lang="en-US" dirty="0" err="1" smtClean="0"/>
              <a:t>pKb</a:t>
            </a:r>
            <a:r>
              <a:rPr lang="en-US" dirty="0" smtClean="0"/>
              <a:t> of the acid or base</a:t>
            </a:r>
          </a:p>
          <a:p>
            <a:pPr lvl="1"/>
            <a:r>
              <a:rPr lang="en-US" dirty="0" smtClean="0"/>
              <a:t>2. the ratio of initial concentrations of acid and salt, or base and salt, used in its prep</a:t>
            </a:r>
          </a:p>
          <a:p>
            <a:r>
              <a:rPr lang="en-US" dirty="0" smtClean="0"/>
              <a:t>Should start with an acid or base with </a:t>
            </a:r>
            <a:r>
              <a:rPr lang="en-US" dirty="0" err="1" smtClean="0"/>
              <a:t>pKa</a:t>
            </a:r>
            <a:r>
              <a:rPr lang="en-US" dirty="0" smtClean="0"/>
              <a:t> or </a:t>
            </a:r>
            <a:r>
              <a:rPr lang="en-US" dirty="0" err="1" smtClean="0"/>
              <a:t>pKb</a:t>
            </a:r>
            <a:r>
              <a:rPr lang="en-US" dirty="0" smtClean="0"/>
              <a:t> with pH close to desired pH or pOH of the buffer</a:t>
            </a:r>
          </a:p>
          <a:p>
            <a:pPr lvl="1"/>
            <a:r>
              <a:rPr lang="en-US" dirty="0" smtClean="0"/>
              <a:t>Then, mixed with </a:t>
            </a:r>
            <a:r>
              <a:rPr lang="en-US" dirty="0" err="1" smtClean="0"/>
              <a:t>sol’n</a:t>
            </a:r>
            <a:r>
              <a:rPr lang="en-US" dirty="0" smtClean="0"/>
              <a:t> of salt containing its conjugate </a:t>
            </a:r>
          </a:p>
          <a:p>
            <a:pPr lvl="1"/>
            <a:r>
              <a:rPr lang="en-US" dirty="0" smtClean="0"/>
              <a:t>OR partially neutralized by strong acid or base</a:t>
            </a:r>
          </a:p>
          <a:p>
            <a:r>
              <a:rPr lang="en-US" dirty="0" smtClean="0"/>
              <a:t>For neutralization, make sure that ½ of the starting acid or base is converted to salt</a:t>
            </a:r>
          </a:p>
          <a:p>
            <a:pPr lvl="1"/>
            <a:r>
              <a:rPr lang="en-US" dirty="0" smtClean="0"/>
              <a:t>Then the mixture will contain unreacted acid or base and its salt in </a:t>
            </a:r>
            <a:r>
              <a:rPr lang="en-US" dirty="0" err="1" smtClean="0"/>
              <a:t>equimolar</a:t>
            </a:r>
            <a:r>
              <a:rPr lang="en-US" dirty="0" smtClean="0"/>
              <a:t> amounts </a:t>
            </a:r>
          </a:p>
        </p:txBody>
      </p:sp>
      <p:pic>
        <p:nvPicPr>
          <p:cNvPr id="4" name="Picture 3"/>
          <p:cNvPicPr>
            <a:picLocks noChangeAspect="1"/>
          </p:cNvPicPr>
          <p:nvPr/>
        </p:nvPicPr>
        <p:blipFill>
          <a:blip r:embed="rId3"/>
          <a:stretch>
            <a:fillRect/>
          </a:stretch>
        </p:blipFill>
        <p:spPr>
          <a:xfrm>
            <a:off x="2604408" y="5177380"/>
            <a:ext cx="6591300" cy="1571625"/>
          </a:xfrm>
          <a:prstGeom prst="rect">
            <a:avLst/>
          </a:prstGeom>
        </p:spPr>
      </p:pic>
    </p:spTree>
    <p:extLst>
      <p:ext uri="{BB962C8B-B14F-4D97-AF65-F5344CB8AC3E}">
        <p14:creationId xmlns:p14="http://schemas.microsoft.com/office/powerpoint/2010/main" val="27712521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Override1.xml><?xml version="1.0" encoding="utf-8"?>
<a:themeOverride xmlns:a="http://schemas.openxmlformats.org/drawingml/2006/main">
  <a:clrScheme name="Custom 4">
    <a:dk1>
      <a:sysClr val="windowText" lastClr="000000"/>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0.xml><?xml version="1.0" encoding="utf-8"?>
<a:themeOverride xmlns:a="http://schemas.openxmlformats.org/drawingml/2006/main">
  <a:clrScheme name="Custom 4">
    <a:dk1>
      <a:sysClr val="windowText" lastClr="000000"/>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1.xml><?xml version="1.0" encoding="utf-8"?>
<a:themeOverride xmlns:a="http://schemas.openxmlformats.org/drawingml/2006/main">
  <a:clrScheme name="Custom 4">
    <a:dk1>
      <a:sysClr val="windowText" lastClr="000000"/>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2.xml><?xml version="1.0" encoding="utf-8"?>
<a:themeOverride xmlns:a="http://schemas.openxmlformats.org/drawingml/2006/main">
  <a:clrScheme name="Custom 4">
    <a:dk1>
      <a:sysClr val="windowText" lastClr="000000"/>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3.xml><?xml version="1.0" encoding="utf-8"?>
<a:themeOverride xmlns:a="http://schemas.openxmlformats.org/drawingml/2006/main">
  <a:clrScheme name="Custom 4">
    <a:dk1>
      <a:sysClr val="windowText" lastClr="000000"/>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4.xml><?xml version="1.0" encoding="utf-8"?>
<a:themeOverride xmlns:a="http://schemas.openxmlformats.org/drawingml/2006/main">
  <a:clrScheme name="Custom 4">
    <a:dk1>
      <a:sysClr val="windowText" lastClr="000000"/>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5.xml><?xml version="1.0" encoding="utf-8"?>
<a:themeOverride xmlns:a="http://schemas.openxmlformats.org/drawingml/2006/main">
  <a:clrScheme name="Custom 4">
    <a:dk1>
      <a:sysClr val="windowText" lastClr="000000"/>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6.xml><?xml version="1.0" encoding="utf-8"?>
<a:themeOverride xmlns:a="http://schemas.openxmlformats.org/drawingml/2006/main">
  <a:clrScheme name="Custom 4">
    <a:dk1>
      <a:sysClr val="windowText" lastClr="000000"/>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7.xml><?xml version="1.0" encoding="utf-8"?>
<a:themeOverride xmlns:a="http://schemas.openxmlformats.org/drawingml/2006/main">
  <a:clrScheme name="Custom 4">
    <a:dk1>
      <a:sysClr val="windowText" lastClr="000000"/>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8.xml><?xml version="1.0" encoding="utf-8"?>
<a:themeOverride xmlns:a="http://schemas.openxmlformats.org/drawingml/2006/main">
  <a:clrScheme name="Custom 4">
    <a:dk1>
      <a:sysClr val="windowText" lastClr="000000"/>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9.xml><?xml version="1.0" encoding="utf-8"?>
<a:themeOverride xmlns:a="http://schemas.openxmlformats.org/drawingml/2006/main">
  <a:clrScheme name="Custom 4">
    <a:dk1>
      <a:sysClr val="windowText" lastClr="000000"/>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xml><?xml version="1.0" encoding="utf-8"?>
<a:themeOverride xmlns:a="http://schemas.openxmlformats.org/drawingml/2006/main">
  <a:clrScheme name="Custom 4">
    <a:dk1>
      <a:sysClr val="windowText" lastClr="000000"/>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0.xml><?xml version="1.0" encoding="utf-8"?>
<a:themeOverride xmlns:a="http://schemas.openxmlformats.org/drawingml/2006/main">
  <a:clrScheme name="Custom 4">
    <a:dk1>
      <a:sysClr val="windowText" lastClr="000000"/>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1.xml><?xml version="1.0" encoding="utf-8"?>
<a:themeOverride xmlns:a="http://schemas.openxmlformats.org/drawingml/2006/main">
  <a:clrScheme name="Custom 4">
    <a:dk1>
      <a:sysClr val="windowText" lastClr="000000"/>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2.xml><?xml version="1.0" encoding="utf-8"?>
<a:themeOverride xmlns:a="http://schemas.openxmlformats.org/drawingml/2006/main">
  <a:clrScheme name="Custom 4">
    <a:dk1>
      <a:sysClr val="windowText" lastClr="000000"/>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3.xml><?xml version="1.0" encoding="utf-8"?>
<a:themeOverride xmlns:a="http://schemas.openxmlformats.org/drawingml/2006/main">
  <a:clrScheme name="Custom 4">
    <a:dk1>
      <a:sysClr val="windowText" lastClr="000000"/>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4.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25.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26.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27.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28.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29.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3.xml><?xml version="1.0" encoding="utf-8"?>
<a:themeOverride xmlns:a="http://schemas.openxmlformats.org/drawingml/2006/main">
  <a:clrScheme name="Custom 4">
    <a:dk1>
      <a:sysClr val="windowText" lastClr="000000"/>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0.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3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4.xml><?xml version="1.0" encoding="utf-8"?>
<a:themeOverride xmlns:a="http://schemas.openxmlformats.org/drawingml/2006/main">
  <a:clrScheme name="Custom 4">
    <a:dk1>
      <a:sysClr val="windowText" lastClr="000000"/>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5.xml><?xml version="1.0" encoding="utf-8"?>
<a:themeOverride xmlns:a="http://schemas.openxmlformats.org/drawingml/2006/main">
  <a:clrScheme name="Custom 4">
    <a:dk1>
      <a:sysClr val="windowText" lastClr="000000"/>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6.xml><?xml version="1.0" encoding="utf-8"?>
<a:themeOverride xmlns:a="http://schemas.openxmlformats.org/drawingml/2006/main">
  <a:clrScheme name="Custom 4">
    <a:dk1>
      <a:sysClr val="windowText" lastClr="000000"/>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7.xml><?xml version="1.0" encoding="utf-8"?>
<a:themeOverride xmlns:a="http://schemas.openxmlformats.org/drawingml/2006/main">
  <a:clrScheme name="Custom 4">
    <a:dk1>
      <a:sysClr val="windowText" lastClr="000000"/>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8.xml><?xml version="1.0" encoding="utf-8"?>
<a:themeOverride xmlns:a="http://schemas.openxmlformats.org/drawingml/2006/main">
  <a:clrScheme name="Custom 4">
    <a:dk1>
      <a:sysClr val="windowText" lastClr="000000"/>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9.xml><?xml version="1.0" encoding="utf-8"?>
<a:themeOverride xmlns:a="http://schemas.openxmlformats.org/drawingml/2006/main">
  <a:clrScheme name="Custom 4">
    <a:dk1>
      <a:sysClr val="windowText" lastClr="000000"/>
    </a:dk1>
    <a:lt1>
      <a:sysClr val="window" lastClr="FFFFFF"/>
    </a:lt1>
    <a:dk2>
      <a:srgbClr val="842F73"/>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Damask</Template>
  <TotalTime>1441</TotalTime>
  <Words>1968</Words>
  <Application>Microsoft Office PowerPoint</Application>
  <PresentationFormat>Widescreen</PresentationFormat>
  <Paragraphs>242</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Century Gothic</vt:lpstr>
      <vt:lpstr>Lucida Sans Unicode</vt:lpstr>
      <vt:lpstr>Wingdings</vt:lpstr>
      <vt:lpstr>Mesh</vt:lpstr>
      <vt:lpstr>Topic 8: Acids and Bases</vt:lpstr>
      <vt:lpstr>Important terms for these sections</vt:lpstr>
      <vt:lpstr>Buffer solutions</vt:lpstr>
      <vt:lpstr>Acidic buffers</vt:lpstr>
      <vt:lpstr>Acidic buffers</vt:lpstr>
      <vt:lpstr>Basic buffers</vt:lpstr>
      <vt:lpstr>basic buffers</vt:lpstr>
      <vt:lpstr>Buffer summary and  how to make buffer solutions</vt:lpstr>
      <vt:lpstr>Buffer summary and how to make buffer solutions</vt:lpstr>
      <vt:lpstr>Factors influencing buffers</vt:lpstr>
      <vt:lpstr>Salt hydrolysis</vt:lpstr>
      <vt:lpstr>Salts</vt:lpstr>
      <vt:lpstr>Salt summary</vt:lpstr>
      <vt:lpstr>Acid-base titrations</vt:lpstr>
      <vt:lpstr>Acid-base titrations</vt:lpstr>
      <vt:lpstr>Acid-base titrations</vt:lpstr>
      <vt:lpstr>Acid-base titrations – weak acid/strong base</vt:lpstr>
      <vt:lpstr>Acid-base titrations</vt:lpstr>
      <vt:lpstr>Acid-base titrations</vt:lpstr>
      <vt:lpstr>Indicators signal change in pH</vt:lpstr>
      <vt:lpstr>Indicators signal change in pH</vt:lpstr>
      <vt:lpstr>Indicators signal change in pH</vt:lpstr>
      <vt:lpstr>PowerPoint Presentation</vt:lpstr>
      <vt:lpstr>8.5: acid deposition</vt:lpstr>
      <vt:lpstr>Sulfur oxides</vt:lpstr>
      <vt:lpstr>Nitrogen oxides </vt:lpstr>
      <vt:lpstr>Acid deposition</vt:lpstr>
      <vt:lpstr>Effects of acid deposition</vt:lpstr>
      <vt:lpstr>Effects of acid deposition</vt:lpstr>
      <vt:lpstr>Responses to acid deposition</vt:lpstr>
      <vt:lpstr>Responses to acid deposition</vt:lpstr>
    </vt:vector>
  </TitlesOfParts>
  <Company>Academy School District 20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8: Acids and Bases</dc:title>
  <dc:creator>Jessica Milhollan</dc:creator>
  <cp:lastModifiedBy>Jessica Milhollan</cp:lastModifiedBy>
  <cp:revision>71</cp:revision>
  <dcterms:created xsi:type="dcterms:W3CDTF">2016-11-08T21:31:10Z</dcterms:created>
  <dcterms:modified xsi:type="dcterms:W3CDTF">2016-12-06T17:54:52Z</dcterms:modified>
</cp:coreProperties>
</file>