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6" r:id="rId15"/>
    <p:sldId id="269" r:id="rId16"/>
    <p:sldId id="270" r:id="rId17"/>
    <p:sldId id="272" r:id="rId18"/>
    <p:sldId id="271" r:id="rId19"/>
    <p:sldId id="277" r:id="rId20"/>
    <p:sldId id="280" r:id="rId21"/>
    <p:sldId id="274" r:id="rId22"/>
    <p:sldId id="281" r:id="rId23"/>
    <p:sldId id="275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Topic 8: Acids and Bases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4062" y="3886200"/>
            <a:ext cx="10433538" cy="1928446"/>
          </a:xfrm>
        </p:spPr>
        <p:txBody>
          <a:bodyPr>
            <a:normAutofit/>
          </a:bodyPr>
          <a:lstStyle/>
          <a:p>
            <a:r>
              <a:rPr lang="en-US" dirty="0" smtClean="0"/>
              <a:t>Topic 18.1: the acid-base concept can be extended to reactions that do not involve proton transfer</a:t>
            </a:r>
          </a:p>
          <a:p>
            <a:r>
              <a:rPr lang="en-US" dirty="0" smtClean="0"/>
              <a:t>Topic 18.2: The equilibrium law can be applied to acid-base reactions. Numerical problems can be simplified by making assumptions about the relative concentrations of the species involved. The use of logarithms is also significant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18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483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summary: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91" y="1672046"/>
            <a:ext cx="10933612" cy="4532811"/>
          </a:xfrm>
        </p:spPr>
        <p:txBody>
          <a:bodyPr/>
          <a:lstStyle/>
          <a:p>
            <a:endParaRPr lang="en-US" baseline="-25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881" y="1157923"/>
            <a:ext cx="9881119" cy="556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4242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1"/>
            <a:ext cx="9905998" cy="788126"/>
          </a:xfrm>
        </p:spPr>
        <p:txBody>
          <a:bodyPr/>
          <a:lstStyle/>
          <a:p>
            <a:r>
              <a:rPr lang="en-US" dirty="0" smtClean="0"/>
              <a:t>Converting H</a:t>
            </a:r>
            <a:r>
              <a:rPr lang="en-US" baseline="30000" dirty="0" smtClean="0"/>
              <a:t>+</a:t>
            </a:r>
            <a:r>
              <a:rPr lang="en-US" dirty="0" smtClean="0"/>
              <a:t> </a:t>
            </a:r>
            <a:r>
              <a:rPr lang="en-US" dirty="0" smtClean="0"/>
              <a:t>AND oh</a:t>
            </a:r>
            <a:r>
              <a:rPr lang="en-US" baseline="30000" dirty="0" smtClean="0"/>
              <a:t>-</a:t>
            </a:r>
            <a:r>
              <a:rPr lang="en-US" dirty="0" smtClean="0"/>
              <a:t> TO </a:t>
            </a:r>
            <a:r>
              <a:rPr lang="en-US" dirty="0" smtClean="0"/>
              <a:t>pH </a:t>
            </a:r>
            <a:r>
              <a:rPr lang="en-US" dirty="0" smtClean="0"/>
              <a:t>and </a:t>
            </a:r>
            <a:r>
              <a:rPr lang="en-US" dirty="0" smtClean="0"/>
              <a:t>pOH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1" y="3108960"/>
            <a:ext cx="3657600" cy="2312126"/>
          </a:xfrm>
        </p:spPr>
        <p:txBody>
          <a:bodyPr/>
          <a:lstStyle/>
          <a:p>
            <a:r>
              <a:rPr lang="en-US" dirty="0" smtClean="0"/>
              <a:t>pOH can be converted with concentrations of [OH</a:t>
            </a:r>
            <a:r>
              <a:rPr lang="en-US" baseline="30000" dirty="0" smtClean="0"/>
              <a:t>-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In </a:t>
            </a:r>
            <a:r>
              <a:rPr lang="en-US" dirty="0"/>
              <a:t>the same way that pH is </a:t>
            </a:r>
            <a:r>
              <a:rPr lang="en-US" dirty="0" smtClean="0"/>
              <a:t>converted</a:t>
            </a:r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4171" y="1975838"/>
            <a:ext cx="7905750" cy="460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858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1451"/>
          </a:xfrm>
        </p:spPr>
        <p:txBody>
          <a:bodyPr/>
          <a:lstStyle/>
          <a:p>
            <a:r>
              <a:rPr lang="en-US" dirty="0" smtClean="0"/>
              <a:t>Strong acids and bases: pH and pOH can be deduced from their concentrations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5" y="3225819"/>
            <a:ext cx="4506686" cy="2272937"/>
          </a:xfrm>
        </p:spPr>
        <p:txBody>
          <a:bodyPr/>
          <a:lstStyle/>
          <a:p>
            <a:r>
              <a:rPr lang="en-US" sz="2600" dirty="0" smtClean="0"/>
              <a:t>Since these dissociate fully, we can calculate the concentration of the 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332" y="1881051"/>
            <a:ext cx="6361612" cy="471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38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1451"/>
          </a:xfrm>
        </p:spPr>
        <p:txBody>
          <a:bodyPr/>
          <a:lstStyle/>
          <a:p>
            <a:r>
              <a:rPr lang="en-US" dirty="0" smtClean="0"/>
              <a:t>Dissociation constants express the strength of weak acids and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91" y="2625090"/>
            <a:ext cx="10933612" cy="3919401"/>
          </a:xfrm>
        </p:spPr>
        <p:txBody>
          <a:bodyPr/>
          <a:lstStyle/>
          <a:p>
            <a:r>
              <a:rPr lang="en-US" sz="2600" dirty="0" smtClean="0"/>
              <a:t>Weak acids and bases do not dissociate fully</a:t>
            </a:r>
          </a:p>
          <a:p>
            <a:r>
              <a:rPr lang="en-US" sz="2600" dirty="0" smtClean="0"/>
              <a:t>So we have to use another way: such as the equilibrium equation</a:t>
            </a:r>
          </a:p>
          <a:p>
            <a:r>
              <a:rPr lang="en-US" sz="2600" dirty="0" smtClean="0"/>
              <a:t>Since the concentration of water is constant, we can create another </a:t>
            </a:r>
            <a:r>
              <a:rPr lang="en-US" sz="2600" dirty="0" smtClean="0">
                <a:solidFill>
                  <a:srgbClr val="00B0F0"/>
                </a:solidFill>
              </a:rPr>
              <a:t>equilibrium constant </a:t>
            </a:r>
            <a:r>
              <a:rPr lang="en-US" sz="2600" dirty="0" smtClean="0"/>
              <a:t>from K</a:t>
            </a:r>
            <a:r>
              <a:rPr lang="en-US" sz="2600" baseline="-25000" dirty="0" smtClean="0"/>
              <a:t>c</a:t>
            </a:r>
            <a:r>
              <a:rPr lang="en-US" sz="2600" dirty="0" smtClean="0"/>
              <a:t> for weak acids: </a:t>
            </a:r>
            <a:r>
              <a:rPr lang="en-US" sz="2600" dirty="0" err="1" smtClean="0"/>
              <a:t>K</a:t>
            </a:r>
            <a:r>
              <a:rPr lang="en-US" sz="2600" baseline="-25000" dirty="0" err="1" smtClean="0"/>
              <a:t>a</a:t>
            </a:r>
            <a:endParaRPr lang="en-US" sz="2600" dirty="0" smtClean="0"/>
          </a:p>
          <a:p>
            <a:pPr lvl="1"/>
            <a:r>
              <a:rPr lang="en-US" sz="2400" dirty="0" smtClean="0"/>
              <a:t>This is called the acid dissociation constant</a:t>
            </a:r>
          </a:p>
          <a:p>
            <a:r>
              <a:rPr lang="en-US" sz="2600" dirty="0"/>
              <a:t>The higher the </a:t>
            </a:r>
            <a:r>
              <a:rPr lang="en-US" sz="2600" dirty="0" err="1"/>
              <a:t>K</a:t>
            </a:r>
            <a:r>
              <a:rPr lang="en-US" sz="2600" baseline="-25000" dirty="0" err="1"/>
              <a:t>a</a:t>
            </a:r>
            <a:r>
              <a:rPr lang="en-US" sz="2600" dirty="0"/>
              <a:t>, the stronger the acid </a:t>
            </a:r>
            <a:endParaRPr lang="en-US" sz="2600" dirty="0" smtClean="0"/>
          </a:p>
          <a:p>
            <a:pPr lvl="1"/>
            <a:r>
              <a:rPr lang="en-US" sz="2400" dirty="0" smtClean="0"/>
              <a:t>This is an equilibrium constant so only T affects it</a:t>
            </a:r>
            <a:endParaRPr lang="en-US" sz="2400" baseline="-25000" dirty="0"/>
          </a:p>
        </p:txBody>
      </p:sp>
      <p:grpSp>
        <p:nvGrpSpPr>
          <p:cNvPr id="6" name="Group 5"/>
          <p:cNvGrpSpPr/>
          <p:nvPr/>
        </p:nvGrpSpPr>
        <p:grpSpPr>
          <a:xfrm>
            <a:off x="6219690" y="1881051"/>
            <a:ext cx="5732825" cy="1499155"/>
            <a:chOff x="5801678" y="5247146"/>
            <a:chExt cx="5732825" cy="149915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t="54256" r="71343"/>
            <a:stretch/>
          </p:blipFill>
          <p:spPr>
            <a:xfrm>
              <a:off x="8274912" y="6045573"/>
              <a:ext cx="1652859" cy="70072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r="604" b="51429"/>
            <a:stretch/>
          </p:blipFill>
          <p:spPr>
            <a:xfrm>
              <a:off x="5801678" y="5247146"/>
              <a:ext cx="5732825" cy="744039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918" y="4845809"/>
            <a:ext cx="3259591" cy="190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9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1451"/>
          </a:xfrm>
        </p:spPr>
        <p:txBody>
          <a:bodyPr/>
          <a:lstStyle/>
          <a:p>
            <a:r>
              <a:rPr lang="en-US" dirty="0" smtClean="0"/>
              <a:t>Dissociation constants express the strength of weak acids and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91" y="1776549"/>
            <a:ext cx="10933612" cy="3410086"/>
          </a:xfrm>
        </p:spPr>
        <p:txBody>
          <a:bodyPr/>
          <a:lstStyle/>
          <a:p>
            <a:r>
              <a:rPr lang="en-US" sz="2600" dirty="0" smtClean="0"/>
              <a:t>We can see the same concept with bases to give the base dissociation constant</a:t>
            </a:r>
          </a:p>
          <a:p>
            <a:endParaRPr lang="en-US" sz="2600" dirty="0"/>
          </a:p>
          <a:p>
            <a:endParaRPr lang="en-US" sz="2600" dirty="0" smtClean="0"/>
          </a:p>
          <a:p>
            <a:r>
              <a:rPr lang="en-US" sz="2600" dirty="0" smtClean="0"/>
              <a:t>This is also an equilibrium constant, Kb so will be affected by temp</a:t>
            </a:r>
            <a:endParaRPr lang="en-US" sz="24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87" y="2854915"/>
            <a:ext cx="5400910" cy="13578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468" y="4898574"/>
            <a:ext cx="3065825" cy="158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3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1"/>
            <a:ext cx="9905998" cy="696686"/>
          </a:xfrm>
        </p:spPr>
        <p:txBody>
          <a:bodyPr/>
          <a:lstStyle/>
          <a:p>
            <a:r>
              <a:rPr lang="en-US" dirty="0" smtClean="0"/>
              <a:t>Calculations involving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 and K</a:t>
            </a:r>
            <a:r>
              <a:rPr lang="en-US" baseline="-25000" dirty="0" smtClean="0"/>
              <a:t>b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91" y="1420587"/>
            <a:ext cx="10933612" cy="4225834"/>
          </a:xfrm>
        </p:spPr>
        <p:txBody>
          <a:bodyPr/>
          <a:lstStyle/>
          <a:p>
            <a:r>
              <a:rPr lang="en-US" sz="2600" dirty="0" smtClean="0"/>
              <a:t>The given concentration of an acid or base is its initial concentration – before dissociation occurs</a:t>
            </a:r>
          </a:p>
          <a:p>
            <a:r>
              <a:rPr lang="en-US" sz="2600" dirty="0" smtClean="0"/>
              <a:t>The pH (or pOH) of a solution refers to the concentration of h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 ions (or OH</a:t>
            </a:r>
            <a:r>
              <a:rPr lang="en-US" sz="2600" baseline="30000" dirty="0" smtClean="0"/>
              <a:t>-</a:t>
            </a:r>
            <a:r>
              <a:rPr lang="en-US" sz="2600" dirty="0" smtClean="0"/>
              <a:t> ions) at equilibrium</a:t>
            </a:r>
          </a:p>
          <a:p>
            <a:r>
              <a:rPr lang="en-US" sz="2600" dirty="0" smtClean="0"/>
              <a:t>The concentration values substituted into the expression for </a:t>
            </a:r>
            <a:r>
              <a:rPr lang="en-US" sz="2600" dirty="0" err="1" smtClean="0"/>
              <a:t>K</a:t>
            </a:r>
            <a:r>
              <a:rPr lang="en-US" sz="2600" baseline="-25000" dirty="0" err="1" smtClean="0"/>
              <a:t>a</a:t>
            </a:r>
            <a:r>
              <a:rPr lang="en-US" sz="2600" dirty="0" smtClean="0"/>
              <a:t> and K</a:t>
            </a:r>
            <a:r>
              <a:rPr lang="en-US" sz="2600" baseline="-25000" dirty="0" smtClean="0"/>
              <a:t>b</a:t>
            </a:r>
            <a:r>
              <a:rPr lang="en-US" sz="2600" dirty="0" smtClean="0"/>
              <a:t> must be the equilibrium values for all reactants and products</a:t>
            </a:r>
          </a:p>
          <a:p>
            <a:r>
              <a:rPr lang="en-US" sz="2600" dirty="0" smtClean="0"/>
              <a:t>When the extent of dissociation is very small (very low value for </a:t>
            </a:r>
            <a:r>
              <a:rPr lang="en-US" sz="2600" dirty="0" err="1" smtClean="0"/>
              <a:t>K</a:t>
            </a:r>
            <a:r>
              <a:rPr lang="en-US" sz="2600" baseline="-25000" dirty="0" err="1" smtClean="0"/>
              <a:t>a</a:t>
            </a:r>
            <a:r>
              <a:rPr lang="en-US" sz="2600" dirty="0" smtClean="0"/>
              <a:t> and K</a:t>
            </a:r>
            <a:r>
              <a:rPr lang="en-US" sz="2600" baseline="-25000" dirty="0" smtClean="0"/>
              <a:t>b</a:t>
            </a:r>
            <a:r>
              <a:rPr lang="en-US" sz="2600" dirty="0" smtClean="0"/>
              <a:t>) it is appropriate to use the approximations: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7821" y="5473681"/>
            <a:ext cx="4000500" cy="116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662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1451"/>
          </a:xfrm>
        </p:spPr>
        <p:txBody>
          <a:bodyPr/>
          <a:lstStyle/>
          <a:p>
            <a:r>
              <a:rPr lang="en-US" dirty="0" smtClean="0"/>
              <a:t>Calculations involving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 and K</a:t>
            </a:r>
            <a:r>
              <a:rPr lang="en-US" baseline="-25000" dirty="0" smtClean="0"/>
              <a:t>b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91" y="1672047"/>
            <a:ext cx="10933612" cy="1750422"/>
          </a:xfrm>
        </p:spPr>
        <p:txBody>
          <a:bodyPr/>
          <a:lstStyle/>
          <a:p>
            <a:r>
              <a:rPr lang="en-US" sz="2600" dirty="0" smtClean="0"/>
              <a:t>1. calculation of </a:t>
            </a:r>
            <a:r>
              <a:rPr lang="en-US" sz="2600" dirty="0" err="1" smtClean="0"/>
              <a:t>K</a:t>
            </a:r>
            <a:r>
              <a:rPr lang="en-US" sz="2600" baseline="-25000" dirty="0" err="1" smtClean="0"/>
              <a:t>a</a:t>
            </a:r>
            <a:r>
              <a:rPr lang="en-US" sz="2600" dirty="0" smtClean="0"/>
              <a:t> and K</a:t>
            </a:r>
            <a:r>
              <a:rPr lang="en-US" sz="2600" baseline="-25000" dirty="0" smtClean="0"/>
              <a:t>b</a:t>
            </a:r>
            <a:r>
              <a:rPr lang="en-US" sz="2600" dirty="0" smtClean="0"/>
              <a:t> from pH and initial concentration</a:t>
            </a:r>
          </a:p>
          <a:p>
            <a:r>
              <a:rPr lang="en-US" sz="2600" dirty="0" smtClean="0"/>
              <a:t>2. calculation of [H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] and pH, [OH</a:t>
            </a:r>
            <a:r>
              <a:rPr lang="en-US" sz="2600" baseline="30000" dirty="0" smtClean="0"/>
              <a:t>-</a:t>
            </a:r>
            <a:r>
              <a:rPr lang="en-US" sz="2600" dirty="0" smtClean="0"/>
              <a:t>] and pOH from </a:t>
            </a:r>
            <a:r>
              <a:rPr lang="en-US" sz="2600" dirty="0" err="1"/>
              <a:t>K</a:t>
            </a:r>
            <a:r>
              <a:rPr lang="en-US" sz="2600" baseline="-25000" dirty="0" err="1"/>
              <a:t>a</a:t>
            </a:r>
            <a:r>
              <a:rPr lang="en-US" sz="2600" dirty="0"/>
              <a:t> and K</a:t>
            </a:r>
            <a:r>
              <a:rPr lang="en-US" sz="2600" baseline="-25000" dirty="0"/>
              <a:t>b</a:t>
            </a:r>
            <a:r>
              <a:rPr lang="en-US" sz="2600" dirty="0"/>
              <a:t> </a:t>
            </a:r>
            <a:endParaRPr lang="en-US" sz="2600" dirty="0" smtClean="0"/>
          </a:p>
        </p:txBody>
      </p:sp>
      <p:pic>
        <p:nvPicPr>
          <p:cNvPr id="8194" name="Picture 2" descr="Image result for Ka K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966" y="3114946"/>
            <a:ext cx="4429125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9852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09749"/>
          </a:xfrm>
        </p:spPr>
        <p:txBody>
          <a:bodyPr/>
          <a:lstStyle/>
          <a:p>
            <a:r>
              <a:rPr lang="en-US" dirty="0" smtClean="0"/>
              <a:t>Calculations involving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 and K</a:t>
            </a:r>
            <a:r>
              <a:rPr lang="en-US" baseline="-25000" dirty="0" smtClean="0"/>
              <a:t>b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91" y="1123406"/>
            <a:ext cx="10933612" cy="5421085"/>
          </a:xfrm>
        </p:spPr>
        <p:txBody>
          <a:bodyPr/>
          <a:lstStyle/>
          <a:p>
            <a:r>
              <a:rPr lang="en-US" sz="2600" dirty="0" smtClean="0">
                <a:solidFill>
                  <a:srgbClr val="FFFF00"/>
                </a:solidFill>
              </a:rPr>
              <a:t>1. calculation of </a:t>
            </a:r>
            <a:r>
              <a:rPr lang="en-US" sz="2600" dirty="0" err="1" smtClean="0">
                <a:solidFill>
                  <a:srgbClr val="FFFF00"/>
                </a:solidFill>
              </a:rPr>
              <a:t>K</a:t>
            </a:r>
            <a:r>
              <a:rPr lang="en-US" sz="2600" baseline="-25000" dirty="0" err="1" smtClean="0">
                <a:solidFill>
                  <a:srgbClr val="FFFF00"/>
                </a:solidFill>
              </a:rPr>
              <a:t>a</a:t>
            </a:r>
            <a:r>
              <a:rPr lang="en-US" sz="2600" dirty="0" smtClean="0">
                <a:solidFill>
                  <a:srgbClr val="FFFF00"/>
                </a:solidFill>
              </a:rPr>
              <a:t> and K</a:t>
            </a:r>
            <a:r>
              <a:rPr lang="en-US" sz="2600" baseline="-25000" dirty="0" smtClean="0">
                <a:solidFill>
                  <a:srgbClr val="FFFF00"/>
                </a:solidFill>
              </a:rPr>
              <a:t>b</a:t>
            </a:r>
            <a:r>
              <a:rPr lang="en-US" sz="2600" dirty="0" smtClean="0">
                <a:solidFill>
                  <a:srgbClr val="FFFF00"/>
                </a:solidFill>
              </a:rPr>
              <a:t> from pH and initial concentration</a:t>
            </a:r>
          </a:p>
          <a:p>
            <a:r>
              <a:rPr lang="en-US" sz="2600" dirty="0" smtClean="0"/>
              <a:t>Example: calculate </a:t>
            </a:r>
            <a:r>
              <a:rPr lang="en-US" sz="2600" dirty="0" err="1" smtClean="0"/>
              <a:t>K</a:t>
            </a:r>
            <a:r>
              <a:rPr lang="en-US" sz="2600" baseline="-25000" dirty="0" err="1" smtClean="0"/>
              <a:t>a</a:t>
            </a:r>
            <a:r>
              <a:rPr lang="en-US" sz="2600" dirty="0" smtClean="0"/>
              <a:t> at 298K for a 0.01 </a:t>
            </a:r>
            <a:r>
              <a:rPr lang="en-US" sz="2600" dirty="0" err="1" smtClean="0"/>
              <a:t>mol</a:t>
            </a:r>
            <a:r>
              <a:rPr lang="en-US" sz="2600" dirty="0" smtClean="0"/>
              <a:t> dm</a:t>
            </a:r>
            <a:r>
              <a:rPr lang="en-US" sz="2600" baseline="30000" dirty="0" smtClean="0"/>
              <a:t>-3</a:t>
            </a:r>
            <a:r>
              <a:rPr lang="en-US" sz="2600" dirty="0" smtClean="0"/>
              <a:t> solution of ethanoic acid. It has pH of 3.4 at this temperature.</a:t>
            </a:r>
          </a:p>
          <a:p>
            <a:r>
              <a:rPr lang="en-US" sz="2600" dirty="0" smtClean="0"/>
              <a:t>SOLUTION: start with writing the equation dissociation for the acid</a:t>
            </a:r>
            <a:endParaRPr lang="en-US" sz="2600" dirty="0"/>
          </a:p>
          <a:p>
            <a:r>
              <a:rPr lang="en-US" sz="2600" dirty="0" smtClean="0"/>
              <a:t>pH 3.4 = [H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] = 10</a:t>
            </a:r>
            <a:r>
              <a:rPr lang="en-US" sz="2600" baseline="30000" dirty="0" smtClean="0"/>
              <a:t>-3.4 </a:t>
            </a:r>
            <a:r>
              <a:rPr lang="en-US" sz="2600" dirty="0" smtClean="0">
                <a:sym typeface="Wingdings" panose="05000000000000000000" pitchFamily="2" charset="2"/>
              </a:rPr>
              <a:t> </a:t>
            </a:r>
            <a:r>
              <a:rPr lang="en-US" sz="2600" dirty="0" smtClean="0">
                <a:solidFill>
                  <a:srgbClr val="00B0F0"/>
                </a:solidFill>
                <a:sym typeface="Wingdings" panose="05000000000000000000" pitchFamily="2" charset="2"/>
              </a:rPr>
              <a:t>4.0 x10</a:t>
            </a:r>
            <a:r>
              <a:rPr lang="en-US" sz="2600" baseline="30000" dirty="0" smtClean="0">
                <a:solidFill>
                  <a:srgbClr val="00B0F0"/>
                </a:solidFill>
                <a:sym typeface="Wingdings" panose="05000000000000000000" pitchFamily="2" charset="2"/>
              </a:rPr>
              <a:t>-4</a:t>
            </a:r>
            <a:r>
              <a:rPr lang="en-US" sz="2600" dirty="0" smtClean="0">
                <a:solidFill>
                  <a:srgbClr val="00B0F0"/>
                </a:solidFill>
                <a:sym typeface="Wingdings" panose="05000000000000000000" pitchFamily="2" charset="2"/>
              </a:rPr>
              <a:t> </a:t>
            </a:r>
            <a:r>
              <a:rPr lang="en-US" sz="2600" dirty="0" err="1" smtClean="0">
                <a:solidFill>
                  <a:srgbClr val="00B0F0"/>
                </a:solidFill>
                <a:sym typeface="Wingdings" panose="05000000000000000000" pitchFamily="2" charset="2"/>
              </a:rPr>
              <a:t>mol</a:t>
            </a:r>
            <a:r>
              <a:rPr lang="en-US" sz="2600" dirty="0" smtClean="0">
                <a:solidFill>
                  <a:srgbClr val="00B0F0"/>
                </a:solidFill>
                <a:sym typeface="Wingdings" panose="05000000000000000000" pitchFamily="2" charset="2"/>
              </a:rPr>
              <a:t> dm</a:t>
            </a:r>
            <a:r>
              <a:rPr lang="en-US" sz="2600" baseline="30000" dirty="0" smtClean="0">
                <a:solidFill>
                  <a:srgbClr val="00B0F0"/>
                </a:solidFill>
                <a:sym typeface="Wingdings" panose="05000000000000000000" pitchFamily="2" charset="2"/>
              </a:rPr>
              <a:t>-3 </a:t>
            </a:r>
            <a:r>
              <a:rPr lang="en-US" sz="2600" dirty="0" smtClean="0">
                <a:solidFill>
                  <a:srgbClr val="00B0F0"/>
                </a:solidFill>
                <a:sym typeface="Wingdings" panose="05000000000000000000" pitchFamily="2" charset="2"/>
              </a:rPr>
              <a:t>this is the final [H</a:t>
            </a:r>
            <a:r>
              <a:rPr lang="en-US" sz="2600" baseline="30000" dirty="0" smtClean="0">
                <a:solidFill>
                  <a:srgbClr val="00B0F0"/>
                </a:solidFill>
                <a:sym typeface="Wingdings" panose="05000000000000000000" pitchFamily="2" charset="2"/>
              </a:rPr>
              <a:t>+</a:t>
            </a:r>
            <a:r>
              <a:rPr lang="en-US" sz="2600" dirty="0" smtClean="0">
                <a:solidFill>
                  <a:srgbClr val="00B0F0"/>
                </a:solidFill>
                <a:sym typeface="Wingdings" panose="05000000000000000000" pitchFamily="2" charset="2"/>
              </a:rPr>
              <a:t>]</a:t>
            </a:r>
            <a:endParaRPr lang="en-US" sz="2600" dirty="0" smtClean="0">
              <a:solidFill>
                <a:srgbClr val="00B0F0"/>
              </a:solidFill>
            </a:endParaRPr>
          </a:p>
          <a:p>
            <a:r>
              <a:rPr lang="en-US" sz="2600" dirty="0" smtClean="0"/>
              <a:t>Then, this is an I.C.E. problem!</a:t>
            </a:r>
          </a:p>
          <a:p>
            <a:endParaRPr lang="en-US" sz="2600" dirty="0"/>
          </a:p>
          <a:p>
            <a:endParaRPr lang="en-US" sz="2600" dirty="0" smtClean="0"/>
          </a:p>
          <a:p>
            <a:endParaRPr lang="en-US" sz="2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216" y="4532468"/>
            <a:ext cx="7738110" cy="17513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599" y="6190673"/>
            <a:ext cx="4590401" cy="667327"/>
          </a:xfrm>
          <a:prstGeom prst="rect">
            <a:avLst/>
          </a:prstGeom>
        </p:spPr>
      </p:pic>
      <p:sp>
        <p:nvSpPr>
          <p:cNvPr id="6" name="Bent-Up Arrow 5"/>
          <p:cNvSpPr/>
          <p:nvPr/>
        </p:nvSpPr>
        <p:spPr>
          <a:xfrm flipV="1">
            <a:off x="8339001" y="4900253"/>
            <a:ext cx="2359479" cy="1200662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00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1"/>
            <a:ext cx="9905998" cy="644434"/>
          </a:xfrm>
        </p:spPr>
        <p:txBody>
          <a:bodyPr/>
          <a:lstStyle/>
          <a:p>
            <a:r>
              <a:rPr lang="en-US" dirty="0" smtClean="0"/>
              <a:t>Calculations involving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 and K</a:t>
            </a:r>
            <a:r>
              <a:rPr lang="en-US" baseline="-25000" dirty="0" smtClean="0"/>
              <a:t>b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91" y="1449977"/>
            <a:ext cx="10933612" cy="3304903"/>
          </a:xfrm>
        </p:spPr>
        <p:txBody>
          <a:bodyPr/>
          <a:lstStyle/>
          <a:p>
            <a:r>
              <a:rPr lang="en-US" sz="2600" dirty="0" smtClean="0">
                <a:solidFill>
                  <a:srgbClr val="FFFF00"/>
                </a:solidFill>
              </a:rPr>
              <a:t>2. calculation of [H</a:t>
            </a:r>
            <a:r>
              <a:rPr lang="en-US" sz="2600" baseline="30000" dirty="0" smtClean="0">
                <a:solidFill>
                  <a:srgbClr val="FFFF00"/>
                </a:solidFill>
              </a:rPr>
              <a:t>+</a:t>
            </a:r>
            <a:r>
              <a:rPr lang="en-US" sz="2600" dirty="0" smtClean="0">
                <a:solidFill>
                  <a:srgbClr val="FFFF00"/>
                </a:solidFill>
              </a:rPr>
              <a:t>] and pH, [OH</a:t>
            </a:r>
            <a:r>
              <a:rPr lang="en-US" sz="2600" baseline="30000" dirty="0" smtClean="0">
                <a:solidFill>
                  <a:srgbClr val="FFFF00"/>
                </a:solidFill>
              </a:rPr>
              <a:t>-</a:t>
            </a:r>
            <a:r>
              <a:rPr lang="en-US" sz="2600" dirty="0" smtClean="0">
                <a:solidFill>
                  <a:srgbClr val="FFFF00"/>
                </a:solidFill>
              </a:rPr>
              <a:t>] and pOH from </a:t>
            </a:r>
            <a:r>
              <a:rPr lang="en-US" sz="2600" dirty="0" err="1">
                <a:solidFill>
                  <a:srgbClr val="FFFF00"/>
                </a:solidFill>
              </a:rPr>
              <a:t>K</a:t>
            </a:r>
            <a:r>
              <a:rPr lang="en-US" sz="2600" baseline="-25000" dirty="0" err="1">
                <a:solidFill>
                  <a:srgbClr val="FFFF00"/>
                </a:solidFill>
              </a:rPr>
              <a:t>a</a:t>
            </a:r>
            <a:r>
              <a:rPr lang="en-US" sz="2600" dirty="0">
                <a:solidFill>
                  <a:srgbClr val="FFFF00"/>
                </a:solidFill>
              </a:rPr>
              <a:t> and K</a:t>
            </a:r>
            <a:r>
              <a:rPr lang="en-US" sz="2600" baseline="-25000" dirty="0">
                <a:solidFill>
                  <a:srgbClr val="FFFF00"/>
                </a:solidFill>
              </a:rPr>
              <a:t>b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endParaRPr lang="en-US" sz="2600" dirty="0" smtClean="0">
              <a:solidFill>
                <a:srgbClr val="FFFF00"/>
              </a:solidFill>
            </a:endParaRPr>
          </a:p>
          <a:p>
            <a:r>
              <a:rPr lang="en-US" sz="2600" dirty="0" smtClean="0"/>
              <a:t>Example: a 0.75 </a:t>
            </a:r>
            <a:r>
              <a:rPr lang="en-US" sz="2600" dirty="0" err="1" smtClean="0"/>
              <a:t>mol</a:t>
            </a:r>
            <a:r>
              <a:rPr lang="en-US" sz="2600" dirty="0" smtClean="0"/>
              <a:t> dm</a:t>
            </a:r>
            <a:r>
              <a:rPr lang="en-US" sz="2600" baseline="30000" dirty="0" smtClean="0"/>
              <a:t>-3</a:t>
            </a:r>
            <a:r>
              <a:rPr lang="en-US" sz="2600" dirty="0"/>
              <a:t> </a:t>
            </a:r>
            <a:r>
              <a:rPr lang="en-US" sz="2600" dirty="0" smtClean="0"/>
              <a:t>solution of ethanoic acid has a </a:t>
            </a:r>
            <a:r>
              <a:rPr lang="en-US" sz="2600" dirty="0" err="1" smtClean="0"/>
              <a:t>K</a:t>
            </a:r>
            <a:r>
              <a:rPr lang="en-US" sz="2600" baseline="-25000" dirty="0" err="1" smtClean="0"/>
              <a:t>a</a:t>
            </a:r>
            <a:r>
              <a:rPr lang="en-US" sz="2600" dirty="0" smtClean="0"/>
              <a:t> = 1.8 x 10</a:t>
            </a:r>
            <a:r>
              <a:rPr lang="en-US" sz="2600" baseline="30000" dirty="0" smtClean="0"/>
              <a:t>-5</a:t>
            </a:r>
            <a:r>
              <a:rPr lang="en-US" sz="2600" dirty="0"/>
              <a:t> </a:t>
            </a:r>
            <a:r>
              <a:rPr lang="en-US" sz="2600" dirty="0" smtClean="0"/>
              <a:t>at a specific temp. what is the pH?</a:t>
            </a:r>
          </a:p>
          <a:p>
            <a:r>
              <a:rPr lang="en-US" sz="2600" dirty="0" smtClean="0"/>
              <a:t>Solution: to find pH, we know what [H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] is at equilibrium</a:t>
            </a:r>
          </a:p>
          <a:p>
            <a:r>
              <a:rPr lang="en-US" sz="2600" dirty="0" smtClean="0"/>
              <a:t>So the change in [CH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COOH] = -x</a:t>
            </a:r>
          </a:p>
          <a:p>
            <a:r>
              <a:rPr lang="en-US" sz="2600" dirty="0" smtClean="0"/>
              <a:t>Changes in [CH</a:t>
            </a:r>
            <a:r>
              <a:rPr lang="en-US" sz="2600" baseline="-25000" dirty="0" smtClean="0"/>
              <a:t>3</a:t>
            </a:r>
            <a:r>
              <a:rPr lang="en-US" sz="2600" dirty="0" smtClean="0"/>
              <a:t>COO</a:t>
            </a:r>
            <a:r>
              <a:rPr lang="en-US" sz="2600" baseline="30000" dirty="0" smtClean="0"/>
              <a:t>-</a:t>
            </a:r>
            <a:r>
              <a:rPr lang="en-US" sz="2600" dirty="0" smtClean="0"/>
              <a:t>] and [H</a:t>
            </a:r>
            <a:r>
              <a:rPr lang="en-US" sz="2600" baseline="30000" dirty="0" smtClean="0"/>
              <a:t>+</a:t>
            </a:r>
            <a:r>
              <a:rPr lang="en-US" sz="2600" dirty="0" smtClean="0"/>
              <a:t>] = +x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66" y="4754880"/>
            <a:ext cx="8739052" cy="2031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996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1"/>
            <a:ext cx="9905998" cy="644434"/>
          </a:xfrm>
        </p:spPr>
        <p:txBody>
          <a:bodyPr/>
          <a:lstStyle/>
          <a:p>
            <a:r>
              <a:rPr lang="en-US" dirty="0" smtClean="0"/>
              <a:t>Calculations involving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 and K</a:t>
            </a:r>
            <a:r>
              <a:rPr lang="en-US" baseline="-25000" dirty="0" smtClean="0"/>
              <a:t>b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91" y="1449977"/>
            <a:ext cx="10933612" cy="1867989"/>
          </a:xfrm>
        </p:spPr>
        <p:txBody>
          <a:bodyPr/>
          <a:lstStyle/>
          <a:p>
            <a:r>
              <a:rPr lang="en-US" sz="2600" dirty="0" smtClean="0">
                <a:solidFill>
                  <a:srgbClr val="FFFF00"/>
                </a:solidFill>
              </a:rPr>
              <a:t>2. calculation of [H</a:t>
            </a:r>
            <a:r>
              <a:rPr lang="en-US" sz="2600" baseline="30000" dirty="0" smtClean="0">
                <a:solidFill>
                  <a:srgbClr val="FFFF00"/>
                </a:solidFill>
              </a:rPr>
              <a:t>+</a:t>
            </a:r>
            <a:r>
              <a:rPr lang="en-US" sz="2600" dirty="0" smtClean="0">
                <a:solidFill>
                  <a:srgbClr val="FFFF00"/>
                </a:solidFill>
              </a:rPr>
              <a:t>] and pH, [OH</a:t>
            </a:r>
            <a:r>
              <a:rPr lang="en-US" sz="2600" baseline="30000" dirty="0" smtClean="0">
                <a:solidFill>
                  <a:srgbClr val="FFFF00"/>
                </a:solidFill>
              </a:rPr>
              <a:t>-</a:t>
            </a:r>
            <a:r>
              <a:rPr lang="en-US" sz="2600" dirty="0" smtClean="0">
                <a:solidFill>
                  <a:srgbClr val="FFFF00"/>
                </a:solidFill>
              </a:rPr>
              <a:t>] and pOH from </a:t>
            </a:r>
            <a:r>
              <a:rPr lang="en-US" sz="2600" dirty="0" err="1">
                <a:solidFill>
                  <a:srgbClr val="FFFF00"/>
                </a:solidFill>
              </a:rPr>
              <a:t>K</a:t>
            </a:r>
            <a:r>
              <a:rPr lang="en-US" sz="2600" baseline="-25000" dirty="0" err="1">
                <a:solidFill>
                  <a:srgbClr val="FFFF00"/>
                </a:solidFill>
              </a:rPr>
              <a:t>a</a:t>
            </a:r>
            <a:r>
              <a:rPr lang="en-US" sz="2600" dirty="0">
                <a:solidFill>
                  <a:srgbClr val="FFFF00"/>
                </a:solidFill>
              </a:rPr>
              <a:t> and K</a:t>
            </a:r>
            <a:r>
              <a:rPr lang="en-US" sz="2600" baseline="-25000" dirty="0">
                <a:solidFill>
                  <a:srgbClr val="FFFF00"/>
                </a:solidFill>
              </a:rPr>
              <a:t>b</a:t>
            </a:r>
            <a:r>
              <a:rPr lang="en-US" sz="2600" dirty="0">
                <a:solidFill>
                  <a:srgbClr val="FFFF00"/>
                </a:solidFill>
              </a:rPr>
              <a:t> </a:t>
            </a:r>
            <a:endParaRPr lang="en-US" sz="2600" dirty="0" smtClean="0">
              <a:solidFill>
                <a:srgbClr val="FFFF00"/>
              </a:solidFill>
            </a:endParaRPr>
          </a:p>
          <a:p>
            <a:r>
              <a:rPr lang="en-US" sz="2600" dirty="0" smtClean="0"/>
              <a:t>Example: a 0.75 </a:t>
            </a:r>
            <a:r>
              <a:rPr lang="en-US" sz="2600" dirty="0" err="1" smtClean="0"/>
              <a:t>mol</a:t>
            </a:r>
            <a:r>
              <a:rPr lang="en-US" sz="2600" dirty="0" smtClean="0"/>
              <a:t> dm</a:t>
            </a:r>
            <a:r>
              <a:rPr lang="en-US" sz="2600" baseline="30000" dirty="0" smtClean="0"/>
              <a:t>-3</a:t>
            </a:r>
            <a:r>
              <a:rPr lang="en-US" sz="2600" dirty="0"/>
              <a:t> </a:t>
            </a:r>
            <a:r>
              <a:rPr lang="en-US" sz="2600" dirty="0" smtClean="0"/>
              <a:t>solution of ethanoic acid has a </a:t>
            </a:r>
            <a:r>
              <a:rPr lang="en-US" sz="2600" dirty="0" err="1" smtClean="0"/>
              <a:t>K</a:t>
            </a:r>
            <a:r>
              <a:rPr lang="en-US" sz="2600" baseline="-25000" dirty="0" err="1" smtClean="0"/>
              <a:t>a</a:t>
            </a:r>
            <a:r>
              <a:rPr lang="en-US" sz="2600" dirty="0" smtClean="0"/>
              <a:t> = 1.8 x 10</a:t>
            </a:r>
            <a:r>
              <a:rPr lang="en-US" sz="2600" baseline="30000" dirty="0" smtClean="0"/>
              <a:t>-5</a:t>
            </a:r>
            <a:r>
              <a:rPr lang="en-US" sz="2600" dirty="0"/>
              <a:t> </a:t>
            </a:r>
            <a:r>
              <a:rPr lang="en-US" sz="2600" dirty="0" smtClean="0"/>
              <a:t>at a specific temp. what is the pH?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91" y="3317967"/>
            <a:ext cx="10813952" cy="316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516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terms for these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6911" y="2510246"/>
            <a:ext cx="4867501" cy="3124201"/>
          </a:xfrm>
        </p:spPr>
        <p:txBody>
          <a:bodyPr/>
          <a:lstStyle/>
          <a:p>
            <a:r>
              <a:rPr lang="en-US" dirty="0" smtClean="0"/>
              <a:t>Section 18.1:</a:t>
            </a:r>
          </a:p>
          <a:p>
            <a:r>
              <a:rPr lang="en-US" dirty="0" smtClean="0"/>
              <a:t>Lewis acid</a:t>
            </a:r>
          </a:p>
          <a:p>
            <a:r>
              <a:rPr lang="en-US" dirty="0" smtClean="0"/>
              <a:t>Lewis base</a:t>
            </a:r>
          </a:p>
          <a:p>
            <a:r>
              <a:rPr lang="en-US" dirty="0" smtClean="0"/>
              <a:t>Coordinate bond</a:t>
            </a:r>
          </a:p>
          <a:p>
            <a:r>
              <a:rPr lang="en-US" dirty="0" smtClean="0"/>
              <a:t>Nucleophile</a:t>
            </a:r>
          </a:p>
          <a:p>
            <a:r>
              <a:rPr lang="en-US" dirty="0" smtClean="0"/>
              <a:t>Electrophile</a:t>
            </a:r>
          </a:p>
          <a:p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2787" y="1916972"/>
            <a:ext cx="4575355" cy="4235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20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8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6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4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/>
              <a:buChar char="•"/>
              <a:defRPr sz="1200" kern="1200" cap="small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Section 18.2:</a:t>
            </a:r>
          </a:p>
          <a:p>
            <a:r>
              <a:rPr lang="en-US" dirty="0" smtClean="0"/>
              <a:t>pOH scale</a:t>
            </a:r>
          </a:p>
          <a:p>
            <a:r>
              <a:rPr lang="en-US" dirty="0" err="1" smtClean="0"/>
              <a:t>pK</a:t>
            </a:r>
            <a:r>
              <a:rPr lang="en-US" baseline="-25000" dirty="0" err="1" smtClean="0"/>
              <a:t>w</a:t>
            </a:r>
            <a:endParaRPr lang="en-US" baseline="-25000" dirty="0" smtClean="0"/>
          </a:p>
          <a:p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 Acid dissociation constant</a:t>
            </a:r>
          </a:p>
          <a:p>
            <a:r>
              <a:rPr lang="en-US" dirty="0" smtClean="0"/>
              <a:t>K</a:t>
            </a:r>
            <a:r>
              <a:rPr lang="en-US" baseline="-25000" dirty="0" smtClean="0"/>
              <a:t>b</a:t>
            </a:r>
            <a:r>
              <a:rPr lang="en-US" dirty="0" smtClean="0"/>
              <a:t> base dissociation constant</a:t>
            </a:r>
            <a:endParaRPr lang="en-US" baseline="-25000" dirty="0" smtClean="0"/>
          </a:p>
          <a:p>
            <a:r>
              <a:rPr lang="en-US" dirty="0" err="1" smtClean="0"/>
              <a:t>pK</a:t>
            </a:r>
            <a:r>
              <a:rPr lang="en-US" baseline="-25000" dirty="0" err="1" smtClean="0"/>
              <a:t>a</a:t>
            </a:r>
            <a:endParaRPr lang="en-US" baseline="-25000" dirty="0" smtClean="0"/>
          </a:p>
          <a:p>
            <a:r>
              <a:rPr lang="en-US" dirty="0" err="1" smtClean="0"/>
              <a:t>pK</a:t>
            </a:r>
            <a:r>
              <a:rPr lang="en-US" baseline="-25000" dirty="0" err="1" smtClean="0"/>
              <a:t>b</a:t>
            </a:r>
            <a:endParaRPr lang="en-US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57790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211" y="203700"/>
            <a:ext cx="10172200" cy="1154837"/>
          </a:xfrm>
        </p:spPr>
        <p:txBody>
          <a:bodyPr/>
          <a:lstStyle/>
          <a:p>
            <a:r>
              <a:rPr lang="en-US" dirty="0" err="1" smtClean="0"/>
              <a:t>pK</a:t>
            </a:r>
            <a:r>
              <a:rPr lang="en-US" baseline="-25000" dirty="0" err="1" smtClean="0"/>
              <a:t>a</a:t>
            </a:r>
            <a:r>
              <a:rPr lang="en-US" dirty="0" smtClean="0"/>
              <a:t> and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b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90" y="4046220"/>
            <a:ext cx="11377613" cy="2498271"/>
          </a:xfrm>
        </p:spPr>
        <p:txBody>
          <a:bodyPr>
            <a:normAutofit lnSpcReduction="10000"/>
          </a:bodyPr>
          <a:lstStyle/>
          <a:p>
            <a:r>
              <a:rPr lang="en-US" sz="2600" dirty="0" smtClean="0"/>
              <a:t>1. </a:t>
            </a:r>
            <a:r>
              <a:rPr lang="en-US" sz="2600" dirty="0" err="1" smtClean="0"/>
              <a:t>pK</a:t>
            </a:r>
            <a:r>
              <a:rPr lang="en-US" sz="2600" baseline="-25000" dirty="0" err="1" smtClean="0"/>
              <a:t>a</a:t>
            </a:r>
            <a:r>
              <a:rPr lang="en-US" sz="2600" dirty="0" smtClean="0"/>
              <a:t> and </a:t>
            </a:r>
            <a:r>
              <a:rPr lang="en-US" sz="2600" dirty="0" err="1" smtClean="0"/>
              <a:t>pK</a:t>
            </a:r>
            <a:r>
              <a:rPr lang="en-US" sz="2600" baseline="-25000" dirty="0" err="1" smtClean="0"/>
              <a:t>b</a:t>
            </a:r>
            <a:r>
              <a:rPr lang="en-US" sz="2600" dirty="0" smtClean="0"/>
              <a:t> numbers are usually positive and have no units</a:t>
            </a:r>
          </a:p>
          <a:p>
            <a:r>
              <a:rPr lang="en-US" sz="2600" dirty="0" smtClean="0"/>
              <a:t>2. the relationship between </a:t>
            </a:r>
            <a:r>
              <a:rPr lang="en-US" sz="2600" dirty="0" err="1" smtClean="0"/>
              <a:t>K</a:t>
            </a:r>
            <a:r>
              <a:rPr lang="en-US" sz="2600" baseline="-25000" dirty="0" err="1" smtClean="0"/>
              <a:t>a</a:t>
            </a:r>
            <a:r>
              <a:rPr lang="en-US" sz="2600" dirty="0" smtClean="0"/>
              <a:t> and </a:t>
            </a:r>
            <a:r>
              <a:rPr lang="en-US" sz="2600" dirty="0" err="1" smtClean="0"/>
              <a:t>pK</a:t>
            </a:r>
            <a:r>
              <a:rPr lang="en-US" sz="2600" baseline="-25000" dirty="0" err="1" smtClean="0"/>
              <a:t>a</a:t>
            </a:r>
            <a:r>
              <a:rPr lang="en-US" sz="2600" dirty="0" smtClean="0"/>
              <a:t> and between K</a:t>
            </a:r>
            <a:r>
              <a:rPr lang="en-US" sz="2600" baseline="-25000" dirty="0" smtClean="0"/>
              <a:t>b</a:t>
            </a:r>
            <a:r>
              <a:rPr lang="en-US" sz="2600" dirty="0" smtClean="0"/>
              <a:t> and </a:t>
            </a:r>
            <a:r>
              <a:rPr lang="en-US" sz="2600" dirty="0" err="1" smtClean="0"/>
              <a:t>pK</a:t>
            </a:r>
            <a:r>
              <a:rPr lang="en-US" sz="2600" baseline="-25000" dirty="0" err="1" smtClean="0"/>
              <a:t>b</a:t>
            </a:r>
            <a:r>
              <a:rPr lang="en-US" sz="2600" dirty="0" smtClean="0"/>
              <a:t> is inverse</a:t>
            </a:r>
          </a:p>
          <a:p>
            <a:r>
              <a:rPr lang="en-US" sz="2600" dirty="0" smtClean="0"/>
              <a:t>3. a change of 1 unit in </a:t>
            </a:r>
            <a:r>
              <a:rPr lang="en-US" sz="2600" dirty="0" err="1" smtClean="0"/>
              <a:t>pK</a:t>
            </a:r>
            <a:r>
              <a:rPr lang="en-US" sz="2600" baseline="-25000" dirty="0" err="1" smtClean="0"/>
              <a:t>a</a:t>
            </a:r>
            <a:r>
              <a:rPr lang="en-US" sz="2600" dirty="0" smtClean="0"/>
              <a:t> or </a:t>
            </a:r>
            <a:r>
              <a:rPr lang="en-US" sz="2600" dirty="0" err="1" smtClean="0"/>
              <a:t>pK</a:t>
            </a:r>
            <a:r>
              <a:rPr lang="en-US" sz="2600" baseline="-25000" dirty="0" err="1" smtClean="0"/>
              <a:t>b</a:t>
            </a:r>
            <a:r>
              <a:rPr lang="en-US" sz="2600" dirty="0" smtClean="0"/>
              <a:t> represents 10-fold change in the value of </a:t>
            </a:r>
            <a:r>
              <a:rPr lang="en-US" sz="2600" dirty="0" err="1" smtClean="0"/>
              <a:t>K</a:t>
            </a:r>
            <a:r>
              <a:rPr lang="en-US" sz="2600" baseline="-25000" dirty="0" err="1" smtClean="0"/>
              <a:t>a</a:t>
            </a:r>
            <a:r>
              <a:rPr lang="en-US" sz="2600" dirty="0" smtClean="0"/>
              <a:t> or K</a:t>
            </a:r>
            <a:r>
              <a:rPr lang="en-US" sz="2600" baseline="-25000" dirty="0" smtClean="0"/>
              <a:t>b</a:t>
            </a:r>
          </a:p>
          <a:p>
            <a:r>
              <a:rPr lang="en-US" sz="2600" dirty="0" smtClean="0"/>
              <a:t>4. </a:t>
            </a:r>
            <a:r>
              <a:rPr lang="en-US" sz="2600" dirty="0" err="1"/>
              <a:t>pK</a:t>
            </a:r>
            <a:r>
              <a:rPr lang="en-US" sz="2600" baseline="-25000" dirty="0" err="1"/>
              <a:t>a</a:t>
            </a:r>
            <a:r>
              <a:rPr lang="en-US" sz="2600" dirty="0"/>
              <a:t> or </a:t>
            </a:r>
            <a:r>
              <a:rPr lang="en-US" sz="2600" dirty="0" err="1"/>
              <a:t>pK</a:t>
            </a:r>
            <a:r>
              <a:rPr lang="en-US" sz="2600" baseline="-25000" dirty="0" err="1"/>
              <a:t>b</a:t>
            </a:r>
            <a:r>
              <a:rPr lang="en-US" sz="2600" dirty="0"/>
              <a:t> </a:t>
            </a:r>
            <a:r>
              <a:rPr lang="en-US" sz="2600" dirty="0" smtClean="0"/>
              <a:t>must be quoted at a specific temperature</a:t>
            </a:r>
          </a:p>
          <a:p>
            <a:endParaRPr lang="en-US" sz="2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739" y="203700"/>
            <a:ext cx="7820025" cy="3522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0689" t="-3274" b="-1"/>
          <a:stretch/>
        </p:blipFill>
        <p:spPr>
          <a:xfrm>
            <a:off x="875210" y="2651761"/>
            <a:ext cx="2178969" cy="855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71987" b="6044"/>
          <a:stretch/>
        </p:blipFill>
        <p:spPr>
          <a:xfrm>
            <a:off x="920579" y="1498107"/>
            <a:ext cx="2133600" cy="79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483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211" y="203700"/>
            <a:ext cx="10172200" cy="1154837"/>
          </a:xfrm>
        </p:spPr>
        <p:txBody>
          <a:bodyPr/>
          <a:lstStyle/>
          <a:p>
            <a:r>
              <a:rPr lang="en-US" dirty="0" err="1" smtClean="0"/>
              <a:t>pK</a:t>
            </a:r>
            <a:r>
              <a:rPr lang="en-US" baseline="-25000" dirty="0" err="1" smtClean="0"/>
              <a:t>a</a:t>
            </a:r>
            <a:r>
              <a:rPr lang="en-US" dirty="0" smtClean="0"/>
              <a:t> and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b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953" y="2573382"/>
            <a:ext cx="11377613" cy="3409405"/>
          </a:xfrm>
        </p:spPr>
        <p:txBody>
          <a:bodyPr>
            <a:normAutofit/>
          </a:bodyPr>
          <a:lstStyle/>
          <a:p>
            <a:r>
              <a:rPr lang="en-US" sz="2600" dirty="0" smtClean="0"/>
              <a:t>1. </a:t>
            </a:r>
            <a:r>
              <a:rPr lang="en-US" sz="2600" dirty="0" err="1" smtClean="0"/>
              <a:t>pK</a:t>
            </a:r>
            <a:r>
              <a:rPr lang="en-US" sz="2600" baseline="-25000" dirty="0" err="1" smtClean="0"/>
              <a:t>a</a:t>
            </a:r>
            <a:r>
              <a:rPr lang="en-US" sz="2600" dirty="0" smtClean="0"/>
              <a:t> and </a:t>
            </a:r>
            <a:r>
              <a:rPr lang="en-US" sz="2600" dirty="0" err="1" smtClean="0"/>
              <a:t>pK</a:t>
            </a:r>
            <a:r>
              <a:rPr lang="en-US" sz="2600" baseline="-25000" dirty="0" err="1" smtClean="0"/>
              <a:t>b</a:t>
            </a:r>
            <a:r>
              <a:rPr lang="en-US" sz="2600" dirty="0" smtClean="0"/>
              <a:t> numbers are usually positive and have no units</a:t>
            </a:r>
          </a:p>
          <a:p>
            <a:pPr lvl="1"/>
            <a:r>
              <a:rPr lang="en-US" sz="2400" dirty="0" smtClean="0"/>
              <a:t>And are best used for weak acids and bases</a:t>
            </a:r>
          </a:p>
          <a:p>
            <a:r>
              <a:rPr lang="en-US" sz="2600" dirty="0" smtClean="0"/>
              <a:t>2. the relationship between </a:t>
            </a:r>
            <a:r>
              <a:rPr lang="en-US" sz="2600" dirty="0" err="1" smtClean="0"/>
              <a:t>K</a:t>
            </a:r>
            <a:r>
              <a:rPr lang="en-US" sz="2600" baseline="-25000" dirty="0" err="1" smtClean="0"/>
              <a:t>a</a:t>
            </a:r>
            <a:r>
              <a:rPr lang="en-US" sz="2600" dirty="0" smtClean="0"/>
              <a:t> and </a:t>
            </a:r>
            <a:r>
              <a:rPr lang="en-US" sz="2600" dirty="0" err="1" smtClean="0"/>
              <a:t>pK</a:t>
            </a:r>
            <a:r>
              <a:rPr lang="en-US" sz="2600" baseline="-25000" dirty="0" err="1" smtClean="0"/>
              <a:t>a</a:t>
            </a:r>
            <a:r>
              <a:rPr lang="en-US" sz="2600" dirty="0" smtClean="0"/>
              <a:t> and between K</a:t>
            </a:r>
            <a:r>
              <a:rPr lang="en-US" sz="2600" baseline="-25000" dirty="0" smtClean="0"/>
              <a:t>b</a:t>
            </a:r>
            <a:r>
              <a:rPr lang="en-US" sz="2600" dirty="0" smtClean="0"/>
              <a:t> and </a:t>
            </a:r>
            <a:r>
              <a:rPr lang="en-US" sz="2600" dirty="0" err="1" smtClean="0"/>
              <a:t>pK</a:t>
            </a:r>
            <a:r>
              <a:rPr lang="en-US" sz="2600" baseline="-25000" dirty="0" err="1" smtClean="0"/>
              <a:t>b</a:t>
            </a:r>
            <a:r>
              <a:rPr lang="en-US" sz="2600" dirty="0" smtClean="0"/>
              <a:t> is inverse</a:t>
            </a:r>
          </a:p>
          <a:p>
            <a:endParaRPr lang="en-US" sz="2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40" y="203700"/>
            <a:ext cx="6652124" cy="29964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3155" y="4906191"/>
            <a:ext cx="68770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45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90" y="2481944"/>
            <a:ext cx="11377613" cy="406254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3. a change of 1 unit in </a:t>
            </a:r>
            <a:r>
              <a:rPr lang="en-US" sz="2600" dirty="0" err="1" smtClean="0"/>
              <a:t>pK</a:t>
            </a:r>
            <a:r>
              <a:rPr lang="en-US" sz="2600" baseline="-25000" dirty="0" err="1" smtClean="0"/>
              <a:t>a</a:t>
            </a:r>
            <a:r>
              <a:rPr lang="en-US" sz="2600" dirty="0" smtClean="0"/>
              <a:t> or </a:t>
            </a:r>
            <a:r>
              <a:rPr lang="en-US" sz="2600" dirty="0" err="1" smtClean="0"/>
              <a:t>pK</a:t>
            </a:r>
            <a:r>
              <a:rPr lang="en-US" sz="2600" baseline="-25000" dirty="0" err="1" smtClean="0"/>
              <a:t>b</a:t>
            </a:r>
            <a:r>
              <a:rPr lang="en-US" sz="2600" dirty="0" smtClean="0"/>
              <a:t> represents 10-fold change in the value of </a:t>
            </a:r>
            <a:r>
              <a:rPr lang="en-US" sz="2600" dirty="0" err="1" smtClean="0"/>
              <a:t>K</a:t>
            </a:r>
            <a:r>
              <a:rPr lang="en-US" sz="2600" baseline="-25000" dirty="0" err="1" smtClean="0"/>
              <a:t>a</a:t>
            </a:r>
            <a:r>
              <a:rPr lang="en-US" sz="2600" dirty="0" smtClean="0"/>
              <a:t> or K</a:t>
            </a:r>
            <a:r>
              <a:rPr lang="en-US" sz="2600" baseline="-25000" dirty="0" smtClean="0"/>
              <a:t>b</a:t>
            </a:r>
            <a:endParaRPr lang="en-US" sz="2400" baseline="-25000" dirty="0" smtClean="0"/>
          </a:p>
          <a:p>
            <a:r>
              <a:rPr lang="en-US" sz="2600" dirty="0" smtClean="0"/>
              <a:t>4. </a:t>
            </a:r>
            <a:r>
              <a:rPr lang="en-US" sz="2600" dirty="0" err="1"/>
              <a:t>pK</a:t>
            </a:r>
            <a:r>
              <a:rPr lang="en-US" sz="2600" baseline="-25000" dirty="0" err="1"/>
              <a:t>a</a:t>
            </a:r>
            <a:r>
              <a:rPr lang="en-US" sz="2600" dirty="0"/>
              <a:t> or </a:t>
            </a:r>
            <a:r>
              <a:rPr lang="en-US" sz="2600" dirty="0" err="1"/>
              <a:t>pK</a:t>
            </a:r>
            <a:r>
              <a:rPr lang="en-US" sz="2600" baseline="-25000" dirty="0" err="1"/>
              <a:t>b</a:t>
            </a:r>
            <a:r>
              <a:rPr lang="en-US" sz="2600" dirty="0"/>
              <a:t> </a:t>
            </a:r>
            <a:r>
              <a:rPr lang="en-US" sz="2600" dirty="0" smtClean="0"/>
              <a:t>must be quoted at a specific temperature</a:t>
            </a:r>
          </a:p>
          <a:p>
            <a:pPr lvl="1"/>
            <a:r>
              <a:rPr lang="en-US" sz="2400" dirty="0" smtClean="0"/>
              <a:t>Since they are derived from equilibrium constants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023" y="203700"/>
            <a:ext cx="6364741" cy="28669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68106"/>
          <a:stretch/>
        </p:blipFill>
        <p:spPr>
          <a:xfrm>
            <a:off x="1007019" y="2286000"/>
            <a:ext cx="3924209" cy="11125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46052"/>
          <a:stretch/>
        </p:blipFill>
        <p:spPr>
          <a:xfrm>
            <a:off x="1305852" y="423435"/>
            <a:ext cx="3148581" cy="150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8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1451"/>
          </a:xfrm>
        </p:spPr>
        <p:txBody>
          <a:bodyPr/>
          <a:lstStyle/>
          <a:p>
            <a:r>
              <a:rPr lang="en-US" dirty="0" smtClean="0"/>
              <a:t>Relationship between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 and K</a:t>
            </a:r>
            <a:r>
              <a:rPr lang="en-US" baseline="-25000" dirty="0" smtClean="0"/>
              <a:t>b</a:t>
            </a:r>
            <a:r>
              <a:rPr lang="en-US" dirty="0" smtClean="0"/>
              <a:t>,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a</a:t>
            </a:r>
            <a:r>
              <a:rPr lang="en-US" dirty="0" smtClean="0"/>
              <a:t> and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b</a:t>
            </a:r>
            <a:r>
              <a:rPr lang="en-US" baseline="-25000" dirty="0" smtClean="0"/>
              <a:t> </a:t>
            </a:r>
            <a:r>
              <a:rPr lang="en-US" dirty="0" smtClean="0"/>
              <a:t>for a conjugate pair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719" y="3789427"/>
            <a:ext cx="5773783" cy="2755064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This relationship is true for all conjugate acid-base pairs in solution</a:t>
            </a:r>
          </a:p>
          <a:p>
            <a:r>
              <a:rPr lang="en-US" sz="2600" dirty="0" smtClean="0"/>
              <a:t>This shows that for higher </a:t>
            </a:r>
            <a:r>
              <a:rPr lang="en-US" sz="2600" dirty="0" err="1" smtClean="0"/>
              <a:t>K</a:t>
            </a:r>
            <a:r>
              <a:rPr lang="en-US" sz="2600" baseline="-25000" dirty="0" err="1" smtClean="0"/>
              <a:t>a</a:t>
            </a:r>
            <a:r>
              <a:rPr lang="en-US" sz="2600" dirty="0" smtClean="0"/>
              <a:t>, the lower the K</a:t>
            </a:r>
            <a:r>
              <a:rPr lang="en-US" sz="2600" baseline="-25000" dirty="0" smtClean="0"/>
              <a:t>b</a:t>
            </a:r>
          </a:p>
          <a:p>
            <a:r>
              <a:rPr lang="en-US" sz="2600" dirty="0" smtClean="0"/>
              <a:t>Stronger acids have weaker conjugate bases and vice versa</a:t>
            </a:r>
            <a:endParaRPr lang="en-US" sz="2600" baseline="-25000" dirty="0" smtClean="0"/>
          </a:p>
          <a:p>
            <a:endParaRPr lang="en-US" sz="2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2130" b="44860"/>
          <a:stretch/>
        </p:blipFill>
        <p:spPr>
          <a:xfrm>
            <a:off x="372291" y="1961603"/>
            <a:ext cx="6230983" cy="1554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58538" r="35471"/>
          <a:stretch/>
        </p:blipFill>
        <p:spPr>
          <a:xfrm>
            <a:off x="8035154" y="2154394"/>
            <a:ext cx="3936955" cy="1168897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740434" y="2690949"/>
            <a:ext cx="1157560" cy="496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51" y="3925382"/>
            <a:ext cx="5159828" cy="203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75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3553" y="855603"/>
            <a:ext cx="2899545" cy="18723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860" y="190297"/>
            <a:ext cx="7990702" cy="3334014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509451" y="3801291"/>
            <a:ext cx="5118183" cy="2403566"/>
          </a:xfrm>
        </p:spPr>
        <p:txBody>
          <a:bodyPr/>
          <a:lstStyle/>
          <a:p>
            <a:r>
              <a:rPr lang="en-US" dirty="0" smtClean="0"/>
              <a:t>Relationship of parent and conjugates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7634" y="3659187"/>
            <a:ext cx="6431837" cy="3090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930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88571"/>
          </a:xfrm>
        </p:spPr>
        <p:txBody>
          <a:bodyPr/>
          <a:lstStyle/>
          <a:p>
            <a:r>
              <a:rPr lang="en-US" dirty="0" smtClean="0"/>
              <a:t>Lewis acids and bases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528" y="1502228"/>
            <a:ext cx="9994083" cy="3931921"/>
          </a:xfrm>
        </p:spPr>
        <p:txBody>
          <a:bodyPr/>
          <a:lstStyle/>
          <a:p>
            <a:r>
              <a:rPr lang="en-US" dirty="0" smtClean="0"/>
              <a:t>Lewis theory – Broader definition than b-l theory</a:t>
            </a:r>
          </a:p>
          <a:p>
            <a:pPr lvl="1"/>
            <a:r>
              <a:rPr lang="en-US" dirty="0" smtClean="0"/>
              <a:t>Focuses on electron pairs instead of a proton transfer</a:t>
            </a:r>
          </a:p>
          <a:p>
            <a:pPr lvl="1"/>
            <a:r>
              <a:rPr lang="en-US" dirty="0" smtClean="0"/>
              <a:t>Related to Lewis dot structures!</a:t>
            </a:r>
          </a:p>
          <a:p>
            <a:pPr lvl="1"/>
            <a:r>
              <a:rPr lang="en-US" dirty="0" smtClean="0"/>
              <a:t>Lewis acid = a lone pair acceptor (wants to bond with a lone pair)</a:t>
            </a:r>
          </a:p>
          <a:p>
            <a:pPr lvl="1"/>
            <a:r>
              <a:rPr lang="en-US" dirty="0" smtClean="0"/>
              <a:t>Lewis base = a lone pair donor (has a one pair to donate)</a:t>
            </a:r>
          </a:p>
          <a:p>
            <a:r>
              <a:rPr lang="en-US" dirty="0" smtClean="0"/>
              <a:t>By this definition, all the acid-base reactions will result in a coordinate bond!</a:t>
            </a:r>
          </a:p>
          <a:p>
            <a:r>
              <a:rPr lang="en-US" dirty="0" smtClean="0"/>
              <a:t>Transition metals also make good Lewis acids since they form coordinate bonds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2503" y="515692"/>
            <a:ext cx="4706167" cy="1680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528" y="5140271"/>
            <a:ext cx="5600201" cy="11755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5811" y="4718378"/>
            <a:ext cx="22098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88571"/>
          </a:xfrm>
        </p:spPr>
        <p:txBody>
          <a:bodyPr/>
          <a:lstStyle/>
          <a:p>
            <a:r>
              <a:rPr lang="en-US" dirty="0" smtClean="0"/>
              <a:t>Nucleophiles and electrophiles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528" y="1502229"/>
            <a:ext cx="9994083" cy="3513908"/>
          </a:xfrm>
        </p:spPr>
        <p:txBody>
          <a:bodyPr/>
          <a:lstStyle/>
          <a:p>
            <a:r>
              <a:rPr lang="en-US" dirty="0" smtClean="0"/>
              <a:t>Nucleophiles “like nucleus”</a:t>
            </a:r>
          </a:p>
          <a:p>
            <a:pPr lvl="1"/>
            <a:r>
              <a:rPr lang="en-US" dirty="0" smtClean="0"/>
              <a:t>has electrons to donate to create new covalent bond</a:t>
            </a:r>
          </a:p>
          <a:p>
            <a:pPr lvl="1"/>
            <a:r>
              <a:rPr lang="en-US" dirty="0" smtClean="0"/>
              <a:t>Lewis base</a:t>
            </a:r>
          </a:p>
          <a:p>
            <a:r>
              <a:rPr lang="en-US" dirty="0" smtClean="0"/>
              <a:t>Electrophile “likes electrons” </a:t>
            </a:r>
          </a:p>
          <a:p>
            <a:pPr lvl="1"/>
            <a:r>
              <a:rPr lang="en-US" dirty="0" smtClean="0"/>
              <a:t>electron-deficient to accept lone pair to form covalent bond</a:t>
            </a:r>
          </a:p>
          <a:p>
            <a:pPr lvl="1"/>
            <a:r>
              <a:rPr lang="en-US" dirty="0" smtClean="0"/>
              <a:t>Lewis acid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4705" t="63968"/>
          <a:stretch/>
        </p:blipFill>
        <p:spPr>
          <a:xfrm>
            <a:off x="6464392" y="5172892"/>
            <a:ext cx="5104718" cy="11991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51778" r="39943" b="34000"/>
          <a:stretch/>
        </p:blipFill>
        <p:spPr>
          <a:xfrm>
            <a:off x="6999968" y="4600769"/>
            <a:ext cx="4247151" cy="4937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0966" t="13344" r="5948" b="56688"/>
          <a:stretch/>
        </p:blipFill>
        <p:spPr>
          <a:xfrm>
            <a:off x="450764" y="5172892"/>
            <a:ext cx="5142315" cy="11991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38577" b="91968"/>
          <a:stretch/>
        </p:blipFill>
        <p:spPr>
          <a:xfrm>
            <a:off x="408199" y="4761685"/>
            <a:ext cx="5184880" cy="3328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614" y="1696090"/>
            <a:ext cx="4471935" cy="145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9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88571"/>
          </a:xfrm>
        </p:spPr>
        <p:txBody>
          <a:bodyPr/>
          <a:lstStyle/>
          <a:p>
            <a:r>
              <a:rPr lang="en-US" dirty="0" smtClean="0"/>
              <a:t>Comparison of </a:t>
            </a:r>
            <a:r>
              <a:rPr lang="en-US" dirty="0" err="1" smtClean="0"/>
              <a:t>Br</a:t>
            </a:r>
            <a:r>
              <a:rPr lang="en-US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ønstead</a:t>
            </a:r>
            <a:r>
              <a:rPr lang="en-US" dirty="0" smtClean="0"/>
              <a:t>-Lowry and Lewis theories of acids and bases</a:t>
            </a: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528" y="1907177"/>
            <a:ext cx="7525203" cy="3265714"/>
          </a:xfrm>
        </p:spPr>
        <p:txBody>
          <a:bodyPr/>
          <a:lstStyle/>
          <a:p>
            <a:r>
              <a:rPr lang="en-US" dirty="0" err="1" smtClean="0"/>
              <a:t>Br</a:t>
            </a:r>
            <a:r>
              <a:rPr lang="en-US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ønstead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-Lowry acids are also Lewis acids</a:t>
            </a:r>
          </a:p>
          <a:p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Not all</a:t>
            </a:r>
            <a:r>
              <a:rPr lang="en-US" dirty="0"/>
              <a:t> </a:t>
            </a:r>
            <a:r>
              <a:rPr lang="en-US" dirty="0" smtClean="0"/>
              <a:t>Lewis acids are </a:t>
            </a:r>
            <a:r>
              <a:rPr lang="en-US" dirty="0" err="1" smtClean="0"/>
              <a:t>Br</a:t>
            </a:r>
            <a:r>
              <a:rPr lang="en-US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ønstead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-Lowry acids</a:t>
            </a:r>
          </a:p>
          <a:p>
            <a:pPr lvl="1"/>
            <a:r>
              <a:rPr lang="en-US" dirty="0" err="1"/>
              <a:t>Br</a:t>
            </a:r>
            <a:r>
              <a:rPr lang="en-US" dirty="0" err="1">
                <a:latin typeface="Lucida Sans Unicode" panose="020B0602030504020204" pitchFamily="34" charset="0"/>
                <a:cs typeface="Lucida Sans Unicode" panose="020B0602030504020204" pitchFamily="34" charset="0"/>
              </a:rPr>
              <a:t>ønstead</a:t>
            </a:r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-Lowry </a:t>
            </a:r>
            <a:r>
              <a:rPr lang="en-US" dirty="0" err="1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usu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describes H</a:t>
            </a:r>
            <a:r>
              <a:rPr lang="en-US" baseline="30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+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species </a:t>
            </a:r>
          </a:p>
          <a:p>
            <a:pPr lvl="1"/>
            <a:r>
              <a:rPr lang="en-US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T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hose without H</a:t>
            </a:r>
            <a:r>
              <a:rPr lang="en-US" baseline="30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+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use Lewis description</a:t>
            </a:r>
          </a:p>
          <a:p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Same with the reactions</a:t>
            </a:r>
          </a:p>
          <a:p>
            <a:pPr lvl="1"/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If there is no H</a:t>
            </a:r>
            <a:r>
              <a:rPr lang="en-US" baseline="30000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+</a:t>
            </a:r>
            <a:r>
              <a:rPr lang="en-US" dirty="0" smtClean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transfer, it must be described in terms of Lewis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9126" y="5381897"/>
            <a:ext cx="8203197" cy="13771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361" y="1550178"/>
            <a:ext cx="3353752" cy="346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8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1451"/>
          </a:xfrm>
        </p:spPr>
        <p:txBody>
          <a:bodyPr/>
          <a:lstStyle/>
          <a:p>
            <a:r>
              <a:rPr lang="en-US" dirty="0" smtClean="0"/>
              <a:t>18.2: Calculations involving acids and 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91" y="1672046"/>
            <a:ext cx="10446520" cy="4689565"/>
          </a:xfrm>
        </p:spPr>
        <p:txBody>
          <a:bodyPr/>
          <a:lstStyle/>
          <a:p>
            <a:r>
              <a:rPr lang="en-US" dirty="0" smtClean="0"/>
              <a:t>Remember that K</a:t>
            </a:r>
            <a:r>
              <a:rPr lang="en-US" baseline="-25000" dirty="0" smtClean="0"/>
              <a:t>w</a:t>
            </a:r>
            <a:r>
              <a:rPr lang="en-US" dirty="0" smtClean="0"/>
              <a:t> is temperature dependent</a:t>
            </a:r>
          </a:p>
          <a:p>
            <a:r>
              <a:rPr lang="en-US" dirty="0" smtClean="0"/>
              <a:t>[H</a:t>
            </a:r>
            <a:r>
              <a:rPr lang="en-US" baseline="30000" dirty="0"/>
              <a:t>+</a:t>
            </a:r>
            <a:r>
              <a:rPr lang="en-US" dirty="0" smtClean="0"/>
              <a:t>] [OH</a:t>
            </a:r>
            <a:r>
              <a:rPr lang="en-US" baseline="30000" dirty="0" smtClean="0"/>
              <a:t>-</a:t>
            </a:r>
            <a:r>
              <a:rPr lang="en-US" dirty="0" smtClean="0"/>
              <a:t>] = K</a:t>
            </a:r>
            <a:r>
              <a:rPr lang="en-US" baseline="-25000" dirty="0" smtClean="0"/>
              <a:t>w</a:t>
            </a:r>
            <a:r>
              <a:rPr lang="en-US" dirty="0" smtClean="0"/>
              <a:t> = 1.00 x10</a:t>
            </a:r>
            <a:r>
              <a:rPr lang="en-US" baseline="30000" dirty="0" smtClean="0"/>
              <a:t>-14</a:t>
            </a:r>
            <a:r>
              <a:rPr lang="en-US" dirty="0" smtClean="0"/>
              <a:t> </a:t>
            </a:r>
            <a:r>
              <a:rPr lang="en-US" dirty="0" err="1" smtClean="0"/>
              <a:t>mol</a:t>
            </a:r>
            <a:r>
              <a:rPr lang="en-US" dirty="0" smtClean="0"/>
              <a:t> dm</a:t>
            </a:r>
            <a:r>
              <a:rPr lang="en-US" baseline="30000" dirty="0" smtClean="0"/>
              <a:t>-3 </a:t>
            </a:r>
            <a:r>
              <a:rPr lang="en-US" dirty="0" smtClean="0"/>
              <a:t> at 298K</a:t>
            </a:r>
          </a:p>
          <a:p>
            <a:r>
              <a:rPr lang="en-US" dirty="0" smtClean="0"/>
              <a:t>When the temp increases: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quilibrium shifts to right </a:t>
            </a:r>
          </a:p>
          <a:p>
            <a:pPr lvl="1"/>
            <a:r>
              <a:rPr lang="en-US" dirty="0" smtClean="0"/>
              <a:t>Concentrations are still equal</a:t>
            </a:r>
          </a:p>
          <a:p>
            <a:pPr lvl="1"/>
            <a:r>
              <a:rPr lang="en-US" dirty="0" smtClean="0"/>
              <a:t>pH decreases b/c the [H</a:t>
            </a:r>
            <a:r>
              <a:rPr lang="en-US" baseline="30000" dirty="0" smtClean="0"/>
              <a:t>+</a:t>
            </a:r>
            <a:r>
              <a:rPr lang="en-US" dirty="0" smtClean="0"/>
              <a:t>] increases</a:t>
            </a:r>
          </a:p>
          <a:p>
            <a:r>
              <a:rPr lang="en-US" dirty="0" smtClean="0"/>
              <a:t>When temp decreases</a:t>
            </a:r>
          </a:p>
          <a:p>
            <a:pPr lvl="1"/>
            <a:r>
              <a:rPr lang="en-US" dirty="0" smtClean="0"/>
              <a:t>Equilibrium shift to left more = H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</a:p>
          <a:p>
            <a:pPr lvl="1"/>
            <a:r>
              <a:rPr lang="en-US" dirty="0" smtClean="0"/>
              <a:t>Lower </a:t>
            </a:r>
            <a:r>
              <a:rPr lang="en-US" dirty="0"/>
              <a:t>[H</a:t>
            </a:r>
            <a:r>
              <a:rPr lang="en-US" baseline="30000" dirty="0"/>
              <a:t>+</a:t>
            </a:r>
            <a:r>
              <a:rPr lang="en-US" dirty="0"/>
              <a:t>] </a:t>
            </a:r>
            <a:r>
              <a:rPr lang="en-US" dirty="0" smtClean="0"/>
              <a:t>so pH goes </a:t>
            </a:r>
            <a:endParaRPr lang="en-US" baseline="30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040" y="3474720"/>
            <a:ext cx="6910456" cy="321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86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1451"/>
          </a:xfrm>
        </p:spPr>
        <p:txBody>
          <a:bodyPr/>
          <a:lstStyle/>
          <a:p>
            <a:r>
              <a:rPr lang="en-US" dirty="0" smtClean="0"/>
              <a:t>pH and pOH scales are inter-related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91" y="1672046"/>
            <a:ext cx="10446520" cy="2638697"/>
          </a:xfrm>
        </p:spPr>
        <p:txBody>
          <a:bodyPr/>
          <a:lstStyle/>
          <a:p>
            <a:r>
              <a:rPr lang="en-US" dirty="0" smtClean="0"/>
              <a:t>Like the pH scale, the pOH scale is similar to compare the concentrations of OH</a:t>
            </a:r>
            <a:r>
              <a:rPr lang="en-US" baseline="30000" dirty="0" smtClean="0"/>
              <a:t>-</a:t>
            </a:r>
          </a:p>
          <a:p>
            <a:r>
              <a:rPr lang="en-US" dirty="0" smtClean="0"/>
              <a:t>BUT As the concentration of OH</a:t>
            </a:r>
            <a:r>
              <a:rPr lang="en-US" baseline="30000" dirty="0" smtClean="0"/>
              <a:t>-</a:t>
            </a:r>
            <a:r>
              <a:rPr lang="en-US" dirty="0" smtClean="0"/>
              <a:t> goes up, the pH goes up because the [H</a:t>
            </a:r>
            <a:r>
              <a:rPr lang="en-US" baseline="30000" dirty="0" smtClean="0"/>
              <a:t>+</a:t>
            </a:r>
            <a:r>
              <a:rPr lang="en-US" dirty="0" smtClean="0"/>
              <a:t>] would be going down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9187" t="1" b="2212"/>
          <a:stretch/>
        </p:blipFill>
        <p:spPr>
          <a:xfrm>
            <a:off x="766719" y="3459956"/>
            <a:ext cx="2873315" cy="992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64061" b="1153"/>
          <a:stretch/>
        </p:blipFill>
        <p:spPr>
          <a:xfrm>
            <a:off x="4304579" y="3471693"/>
            <a:ext cx="3039143" cy="9100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20641"/>
          <a:stretch/>
        </p:blipFill>
        <p:spPr>
          <a:xfrm>
            <a:off x="1939382" y="4732563"/>
            <a:ext cx="8310059" cy="18409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13364" y="154850"/>
            <a:ext cx="3041246" cy="80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3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1451"/>
          </a:xfrm>
        </p:spPr>
        <p:txBody>
          <a:bodyPr/>
          <a:lstStyle/>
          <a:p>
            <a:r>
              <a:rPr lang="en-US" dirty="0" smtClean="0"/>
              <a:t>pH and pOH scales are inter-related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91" y="1672046"/>
            <a:ext cx="10446520" cy="4689565"/>
          </a:xfrm>
        </p:spPr>
        <p:txBody>
          <a:bodyPr/>
          <a:lstStyle/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85046"/>
          <a:stretch/>
        </p:blipFill>
        <p:spPr>
          <a:xfrm>
            <a:off x="1018895" y="1744704"/>
            <a:ext cx="10151032" cy="4237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3826" y="2220545"/>
            <a:ext cx="9541171" cy="419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19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271451"/>
          </a:xfrm>
        </p:spPr>
        <p:txBody>
          <a:bodyPr/>
          <a:lstStyle/>
          <a:p>
            <a:r>
              <a:rPr lang="en-US" dirty="0" smtClean="0"/>
              <a:t>pH and pOH scales are inter-related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91" y="1672046"/>
            <a:ext cx="10933612" cy="2495005"/>
          </a:xfrm>
        </p:spPr>
        <p:txBody>
          <a:bodyPr/>
          <a:lstStyle/>
          <a:p>
            <a:r>
              <a:rPr lang="en-US" sz="2600" dirty="0" smtClean="0"/>
              <a:t>When you see something like: </a:t>
            </a:r>
            <a:r>
              <a:rPr lang="en-US" sz="2600" dirty="0" err="1" smtClean="0"/>
              <a:t>pK</a:t>
            </a:r>
            <a:r>
              <a:rPr lang="en-US" sz="2600" baseline="-25000" dirty="0" err="1" smtClean="0"/>
              <a:t>w</a:t>
            </a:r>
            <a:r>
              <a:rPr lang="en-US" sz="2600" dirty="0" smtClean="0"/>
              <a:t>, the </a:t>
            </a:r>
            <a:r>
              <a:rPr lang="en-US" sz="2600" dirty="0" smtClean="0">
                <a:solidFill>
                  <a:srgbClr val="00B0F0"/>
                </a:solidFill>
              </a:rPr>
              <a:t>p</a:t>
            </a:r>
            <a:r>
              <a:rPr lang="en-US" sz="2600" dirty="0" smtClean="0"/>
              <a:t> means “take the –log</a:t>
            </a:r>
            <a:r>
              <a:rPr lang="en-US" sz="2600" baseline="-25000" dirty="0" smtClean="0"/>
              <a:t>10</a:t>
            </a:r>
            <a:r>
              <a:rPr lang="en-US" sz="2600" dirty="0" smtClean="0"/>
              <a:t>”</a:t>
            </a:r>
          </a:p>
          <a:p>
            <a:r>
              <a:rPr lang="en-US" sz="2600" dirty="0" smtClean="0"/>
              <a:t>so: </a:t>
            </a:r>
          </a:p>
          <a:p>
            <a:endParaRPr lang="en-US" sz="2600" dirty="0"/>
          </a:p>
          <a:p>
            <a:r>
              <a:rPr lang="en-US" sz="2600" dirty="0" smtClean="0"/>
              <a:t>And so pertaining to all temps, we can write: pH + pOH = </a:t>
            </a:r>
            <a:r>
              <a:rPr lang="en-US" sz="2600" dirty="0" err="1" smtClean="0"/>
              <a:t>pK</a:t>
            </a:r>
            <a:r>
              <a:rPr lang="en-US" sz="2600" baseline="-25000" dirty="0" err="1" smtClean="0"/>
              <a:t>w</a:t>
            </a:r>
            <a:endParaRPr lang="en-US" sz="2600" dirty="0" smtClean="0"/>
          </a:p>
          <a:p>
            <a:endParaRPr lang="en-US" baseline="-25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603" y="2270214"/>
            <a:ext cx="2475819" cy="876396"/>
          </a:xfrm>
          <a:prstGeom prst="rect">
            <a:avLst/>
          </a:prstGeom>
        </p:spPr>
      </p:pic>
      <p:pic>
        <p:nvPicPr>
          <p:cNvPr id="1026" name="Picture 2" descr="Image result for pH jok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529" y="3857580"/>
            <a:ext cx="4515539" cy="282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H jok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055" y="3857580"/>
            <a:ext cx="2913461" cy="2872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416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1FEE2289-88FB-467C-9C9A-54F3C85768F0}"/>
    </a:ext>
  </a:extLst>
</a:theme>
</file>

<file path=ppt/theme/themeOverride1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2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3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4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ppt/theme/themeOverride5.xml><?xml version="1.0" encoding="utf-8"?>
<a:themeOverride xmlns:a="http://schemas.openxmlformats.org/drawingml/2006/main">
  <a:clrScheme name="Blue Gree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1595</TotalTime>
  <Words>1141</Words>
  <Application>Microsoft Office PowerPoint</Application>
  <PresentationFormat>Widescreen</PresentationFormat>
  <Paragraphs>117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Century Gothic</vt:lpstr>
      <vt:lpstr>Lucida Sans Unicode</vt:lpstr>
      <vt:lpstr>Wingdings</vt:lpstr>
      <vt:lpstr>Mesh</vt:lpstr>
      <vt:lpstr>Topic 8: Acids and Bases</vt:lpstr>
      <vt:lpstr>Important terms for these sections</vt:lpstr>
      <vt:lpstr>Lewis acids and bases</vt:lpstr>
      <vt:lpstr>Nucleophiles and electrophiles</vt:lpstr>
      <vt:lpstr>Comparison of Brønstead-Lowry and Lewis theories of acids and bases</vt:lpstr>
      <vt:lpstr>18.2: Calculations involving acids and bases</vt:lpstr>
      <vt:lpstr>pH and pOH scales are inter-related</vt:lpstr>
      <vt:lpstr>pH and pOH scales are inter-related</vt:lpstr>
      <vt:lpstr>pH and pOH scales are inter-related</vt:lpstr>
      <vt:lpstr>In summary:</vt:lpstr>
      <vt:lpstr>Converting H+ AND oh- TO pH and pOH</vt:lpstr>
      <vt:lpstr>Strong acids and bases: pH and pOH can be deduced from their concentrations</vt:lpstr>
      <vt:lpstr>Dissociation constants express the strength of weak acids and bases</vt:lpstr>
      <vt:lpstr>Dissociation constants express the strength of weak acids and bases</vt:lpstr>
      <vt:lpstr>Calculations involving Ka and Kb</vt:lpstr>
      <vt:lpstr>Calculations involving Ka and Kb</vt:lpstr>
      <vt:lpstr>Calculations involving Ka and Kb</vt:lpstr>
      <vt:lpstr>Calculations involving Ka and Kb</vt:lpstr>
      <vt:lpstr>Calculations involving Ka and Kb</vt:lpstr>
      <vt:lpstr>pKa and pKb</vt:lpstr>
      <vt:lpstr>pKa and pKb</vt:lpstr>
      <vt:lpstr>PowerPoint Presentation</vt:lpstr>
      <vt:lpstr>Relationship between Ka and Kb, pKa and pKb for a conjugate pair</vt:lpstr>
      <vt:lpstr>PowerPoint Presentation</vt:lpstr>
    </vt:vector>
  </TitlesOfParts>
  <Company>Academy School District 20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 8: Acids and Bases</dc:title>
  <dc:creator>Jessica Milhollan</dc:creator>
  <cp:lastModifiedBy>Jessica Milhollan</cp:lastModifiedBy>
  <cp:revision>69</cp:revision>
  <dcterms:created xsi:type="dcterms:W3CDTF">2016-11-08T21:31:10Z</dcterms:created>
  <dcterms:modified xsi:type="dcterms:W3CDTF">2016-11-23T20:13:06Z</dcterms:modified>
</cp:coreProperties>
</file>