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4" r:id="rId19"/>
    <p:sldId id="277" r:id="rId20"/>
    <p:sldId id="275" r:id="rId21"/>
    <p:sldId id="276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1" autoAdjust="0"/>
    <p:restoredTop sz="94384" autoAdjust="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F376A-2F12-4AEC-B4CE-462C630CDE1C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EAA9B-33BD-4B02-A8AD-13CEC39BA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EAA9B-33BD-4B02-A8AD-13CEC39BAD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2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88F0F4-EBE2-4433-8350-29789ADA80DE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85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F0F4-EBE2-4433-8350-29789ADA80DE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4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F0F4-EBE2-4433-8350-29789ADA80DE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6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F0F4-EBE2-4433-8350-29789ADA80DE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7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F0F4-EBE2-4433-8350-29789ADA80DE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58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F0F4-EBE2-4433-8350-29789ADA80DE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9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F0F4-EBE2-4433-8350-29789ADA80DE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4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F0F4-EBE2-4433-8350-29789ADA80DE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0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F0F4-EBE2-4433-8350-29789ADA80DE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0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F0F4-EBE2-4433-8350-29789ADA80DE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7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F0F4-EBE2-4433-8350-29789ADA80DE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088F0F4-EBE2-4433-8350-29789ADA80DE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360CFC2-38BC-4501-BA9B-250D747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hyperlink" Target="http://www.colorado.gov/cs/Satellite/CGA-LegislativeCouncil/CLC/125163921753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forensic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Definitions and Background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0540" y="4745727"/>
            <a:ext cx="6096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3363" indent="-233363">
              <a:lnSpc>
                <a:spcPct val="11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“Truth is incontrovertible. </a:t>
            </a:r>
          </a:p>
          <a:p>
            <a:pPr marL="233363" indent="-233363">
              <a:lnSpc>
                <a:spcPct val="11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Panic may resent it </a:t>
            </a:r>
          </a:p>
          <a:p>
            <a:pPr marL="233363" indent="-233363">
              <a:lnSpc>
                <a:spcPct val="11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Ignorance may deride it </a:t>
            </a:r>
          </a:p>
          <a:p>
            <a:pPr marL="233363" indent="-233363">
              <a:lnSpc>
                <a:spcPct val="11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Malice may distort it </a:t>
            </a:r>
          </a:p>
          <a:p>
            <a:pPr marL="233363" indent="-233363">
              <a:lnSpc>
                <a:spcPct val="11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But here it is.”</a:t>
            </a:r>
          </a:p>
          <a:p>
            <a:pPr marL="233363" indent="-233363" algn="r"/>
            <a:r>
              <a:rPr lang="en-US" altLang="en-US" b="1" dirty="0" smtClean="0">
                <a:latin typeface="Arial" panose="020B0604020202020204" pitchFamily="34" charset="0"/>
              </a:rPr>
              <a:t>—Winston Churchill</a:t>
            </a:r>
          </a:p>
        </p:txBody>
      </p:sp>
    </p:spTree>
    <p:extLst>
      <p:ext uri="{BB962C8B-B14F-4D97-AF65-F5344CB8AC3E}">
        <p14:creationId xmlns:p14="http://schemas.microsoft.com/office/powerpoint/2010/main" val="29255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721340" cy="1356360"/>
          </a:xfrm>
        </p:spPr>
        <p:txBody>
          <a:bodyPr/>
          <a:lstStyle/>
          <a:p>
            <a:r>
              <a:rPr lang="en-US" dirty="0" smtClean="0"/>
              <a:t>Bill of Rights: gives individuals the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68780"/>
            <a:ext cx="10401300" cy="4823460"/>
          </a:xfrm>
        </p:spPr>
        <p:txBody>
          <a:bodyPr numCol="2"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To be presumed innocent until proven guilty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Not to be searched unreasonably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Not to be arrested without probable cause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Against unreasonable seizure of personal property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Against self-incrimination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To fair questioning by police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To protection from physical harm throughout the justice process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To an attorney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To trial by jury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To know any charges against </a:t>
            </a:r>
            <a:r>
              <a:rPr lang="en-US" altLang="en-US" sz="2400" dirty="0" smtClean="0">
                <a:latin typeface="Arial" panose="020B0604020202020204" pitchFamily="34" charset="0"/>
              </a:rPr>
              <a:t>oneself</a:t>
            </a:r>
          </a:p>
          <a:p>
            <a:pPr marL="233363" indent="-233363"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To cross-examine prosecution witnesses</a:t>
            </a:r>
          </a:p>
          <a:p>
            <a:pPr marL="233363" indent="-233363"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To speak and present witnesses</a:t>
            </a:r>
          </a:p>
          <a:p>
            <a:pPr marL="233363" indent="-233363"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Not to be tried again for the same crime</a:t>
            </a:r>
          </a:p>
          <a:p>
            <a:pPr marL="233363" indent="-233363"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Against cruel and unusual punishment</a:t>
            </a:r>
          </a:p>
          <a:p>
            <a:pPr marL="233363" indent="-233363"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To due process</a:t>
            </a:r>
          </a:p>
          <a:p>
            <a:pPr marL="233363" indent="-233363"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To a speedy trial</a:t>
            </a:r>
          </a:p>
          <a:p>
            <a:pPr marL="233363" indent="-233363"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Against excessive bail</a:t>
            </a:r>
          </a:p>
          <a:p>
            <a:pPr marL="233363" indent="-233363"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Against excessive fines</a:t>
            </a:r>
          </a:p>
          <a:p>
            <a:pPr marL="233363" indent="-233363">
              <a:spcBef>
                <a:spcPct val="500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To be treated the same as others, regardless of race, gender, religious preference, country of origin, or other personal attributes</a:t>
            </a:r>
          </a:p>
          <a:p>
            <a:pPr marL="457200" indent="-457200">
              <a:lnSpc>
                <a:spcPct val="120000"/>
              </a:lnSpc>
              <a:buClr>
                <a:schemeClr val="tx1"/>
              </a:buClr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12" descr="U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59" y="5245577"/>
            <a:ext cx="2142101" cy="140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7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Miranda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480560"/>
          </a:xfrm>
        </p:spPr>
        <p:txBody>
          <a:bodyPr>
            <a:normAutofit fontScale="92500" lnSpcReduction="20000"/>
          </a:bodyPr>
          <a:lstStyle/>
          <a:p>
            <a:pPr marL="233363" indent="-233363"/>
            <a:r>
              <a:rPr lang="en-US" altLang="en-US" sz="2800" b="1" i="1" dirty="0"/>
              <a:t>The following is a minimal Miranda warning:</a:t>
            </a:r>
            <a:endParaRPr lang="en-US" altLang="en-US" sz="2800" b="1" i="1" dirty="0">
              <a:latin typeface="Arial" panose="020B0604020202020204" pitchFamily="34" charset="0"/>
            </a:endParaRPr>
          </a:p>
          <a:p>
            <a:pPr marL="233363" indent="-233363">
              <a:lnSpc>
                <a:spcPct val="120000"/>
              </a:lnSpc>
              <a:spcBef>
                <a:spcPct val="10000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You have the right to remain silent. Anything you say can and will be used against you in a court of law. You have the right to speak to an attorney, and to have an attorney present during any questioning. If you cannot afford a lawyer, one will be provided for you at the government’s expense</a:t>
            </a:r>
            <a:r>
              <a:rPr lang="en-US" altLang="en-US" sz="2400" b="1" dirty="0" smtClean="0">
                <a:latin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20000"/>
              </a:lnSpc>
              <a:spcBef>
                <a:spcPct val="100000"/>
              </a:spcBef>
              <a:buClr>
                <a:schemeClr val="tx1"/>
              </a:buClr>
            </a:pPr>
            <a:r>
              <a:rPr lang="en-US" altLang="en-US" sz="2400" b="1" dirty="0" smtClean="0">
                <a:latin typeface="Arial" panose="020B0604020202020204" pitchFamily="34" charset="0"/>
              </a:rPr>
              <a:t>How did the Miranda Rights come about?</a:t>
            </a:r>
          </a:p>
          <a:p>
            <a:pPr marL="342900" indent="-342900">
              <a:lnSpc>
                <a:spcPct val="120000"/>
              </a:lnSpc>
              <a:spcBef>
                <a:spcPct val="100000"/>
              </a:spcBef>
              <a:buClr>
                <a:schemeClr val="tx1"/>
              </a:buClr>
            </a:pPr>
            <a:r>
              <a:rPr lang="en-US" altLang="en-US" sz="2400" b="1" dirty="0" smtClean="0">
                <a:latin typeface="Arial" panose="020B0604020202020204" pitchFamily="34" charset="0"/>
              </a:rPr>
              <a:t>Ernesto</a:t>
            </a:r>
            <a:r>
              <a:rPr lang="en-US" altLang="en-US" sz="2400" b="1" dirty="0" smtClean="0">
                <a:latin typeface="Arial" panose="020B0604020202020204" pitchFamily="34" charset="0"/>
              </a:rPr>
              <a:t> Miranda-sign this, going to jail, court, didn’t know he had those rights. Raped a 10yr old girl in Arizona. Case eventually overturned  but he </a:t>
            </a:r>
            <a:r>
              <a:rPr lang="en-US" altLang="en-US" sz="2400" b="1" smtClean="0">
                <a:latin typeface="Arial" panose="020B0604020202020204" pitchFamily="34" charset="0"/>
              </a:rPr>
              <a:t>did serve time. 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9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Crimes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400"/>
            <a:ext cx="6377940" cy="4038600"/>
          </a:xfrm>
        </p:spPr>
        <p:txBody>
          <a:bodyPr/>
          <a:lstStyle/>
          <a:p>
            <a:pPr marL="233363" indent="-233363">
              <a:buClr>
                <a:schemeClr val="tx1"/>
              </a:buClr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Infraction: minor offense or petty crime; penalty is usually a fine</a:t>
            </a:r>
          </a:p>
          <a:p>
            <a:pPr marL="233363" indent="-233363">
              <a:spcBef>
                <a:spcPct val="10000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Misdemeanor: minor crime punishable by fine or jail</a:t>
            </a:r>
          </a:p>
          <a:p>
            <a:pPr marL="233363" indent="-233363">
              <a:spcBef>
                <a:spcPct val="10000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Felony: major crime punishable by fines and/or more than one year in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prison</a:t>
            </a:r>
          </a:p>
          <a:p>
            <a:pPr marL="233363" indent="-233363">
              <a:spcBef>
                <a:spcPct val="100000"/>
              </a:spcBef>
              <a:buClr>
                <a:schemeClr val="tx1"/>
              </a:buClr>
              <a:buNone/>
            </a:pPr>
            <a:r>
              <a:rPr lang="en-US" sz="2000" u="sng" dirty="0">
                <a:hlinkClick r:id="rId2"/>
              </a:rPr>
              <a:t>http://www.colorado.gov/cs/Satellite/CGA-LegislativeCouncil/CLC/1251639217533</a:t>
            </a:r>
            <a:r>
              <a:rPr lang="en-US" sz="2000" dirty="0"/>
              <a:t> </a:t>
            </a:r>
          </a:p>
          <a:p>
            <a:pPr marL="233363" indent="-233363">
              <a:spcBef>
                <a:spcPct val="100000"/>
              </a:spcBef>
              <a:buClr>
                <a:schemeClr val="tx1"/>
              </a:buClr>
              <a:buNone/>
            </a:pPr>
            <a:endParaRPr lang="en-US" altLang="en-US" sz="20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7" descr="U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20" y="977900"/>
            <a:ext cx="3055620" cy="407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1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Rules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400"/>
            <a:ext cx="5852159" cy="4038600"/>
          </a:xfrm>
        </p:spPr>
        <p:txBody>
          <a:bodyPr/>
          <a:lstStyle/>
          <a:p>
            <a:pPr marL="233363" indent="-233363">
              <a:tabLst>
                <a:tab pos="454025" algn="l"/>
              </a:tabLst>
            </a:pPr>
            <a:r>
              <a:rPr lang="en-US" altLang="en-US" sz="2800" b="1" dirty="0">
                <a:latin typeface="Arial" panose="020B0604020202020204" pitchFamily="34" charset="0"/>
              </a:rPr>
              <a:t>In order for scientific evidence to be admitted in a court of law, it must be:</a:t>
            </a:r>
          </a:p>
          <a:p>
            <a:pPr marL="0" indent="0">
              <a:spcBef>
                <a:spcPct val="50000"/>
              </a:spcBef>
              <a:spcAft>
                <a:spcPct val="50000"/>
              </a:spcAft>
              <a:buNone/>
              <a:tabLst>
                <a:tab pos="454025" algn="l"/>
              </a:tabLst>
            </a:pPr>
            <a:r>
              <a:rPr lang="en-US" altLang="en-US" sz="2400" b="1" i="1" dirty="0">
                <a:latin typeface="Arial" panose="020B0604020202020204" pitchFamily="34" charset="0"/>
              </a:rPr>
              <a:t>	</a:t>
            </a:r>
            <a:r>
              <a:rPr lang="en-US" altLang="en-US" sz="2400" b="1" i="1" dirty="0" smtClean="0">
                <a:latin typeface="Arial" panose="020B0604020202020204" pitchFamily="34" charset="0"/>
              </a:rPr>
              <a:t>Probative</a:t>
            </a:r>
            <a:r>
              <a:rPr lang="en-US" altLang="en-US" sz="2400" b="1" dirty="0">
                <a:latin typeface="Arial" panose="020B0604020202020204" pitchFamily="34" charset="0"/>
              </a:rPr>
              <a:t>: actually proves 		something</a:t>
            </a:r>
          </a:p>
          <a:p>
            <a:pPr marL="233363" indent="-233363">
              <a:buClr>
                <a:schemeClr val="tx1"/>
              </a:buClr>
              <a:buNone/>
              <a:tabLst>
                <a:tab pos="454025" algn="l"/>
              </a:tabLst>
            </a:pPr>
            <a:r>
              <a:rPr lang="en-US" altLang="en-US" sz="2400" b="1" i="1" dirty="0">
                <a:latin typeface="Arial" panose="020B0604020202020204" pitchFamily="34" charset="0"/>
              </a:rPr>
              <a:t>	Material:</a:t>
            </a:r>
            <a:r>
              <a:rPr lang="en-US" altLang="en-US" sz="2400" b="1" dirty="0">
                <a:latin typeface="Arial" panose="020B0604020202020204" pitchFamily="34" charset="0"/>
              </a:rPr>
              <a:t> addresses an issue 		that is relevant to the 		particular crime</a:t>
            </a:r>
          </a:p>
        </p:txBody>
      </p:sp>
      <p:pic>
        <p:nvPicPr>
          <p:cNvPr id="4" name="Picture 9" descr="U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940" y="3181350"/>
            <a:ext cx="3530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4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Frye Standard: 1923 case ‘Frye v. US’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tabLst>
                <a:tab pos="454025" algn="l"/>
              </a:tabLst>
            </a:pPr>
            <a:r>
              <a:rPr lang="en-US" altLang="en-US" sz="3200" dirty="0" smtClean="0">
                <a:latin typeface="Arial" panose="020B0604020202020204" pitchFamily="34" charset="0"/>
              </a:rPr>
              <a:t>Scientific </a:t>
            </a:r>
            <a:r>
              <a:rPr lang="en-US" altLang="en-US" sz="3200" dirty="0">
                <a:latin typeface="Arial" panose="020B0604020202020204" pitchFamily="34" charset="0"/>
              </a:rPr>
              <a:t>evidence is allowed into the courtroom if it is generally accepted by the relevant scientific community. The </a:t>
            </a:r>
            <a:r>
              <a:rPr lang="en-US" altLang="en-US" sz="3200" i="1" dirty="0">
                <a:latin typeface="Arial" panose="020B0604020202020204" pitchFamily="34" charset="0"/>
              </a:rPr>
              <a:t>Frye</a:t>
            </a:r>
            <a:r>
              <a:rPr lang="en-US" altLang="en-US" sz="3200" dirty="0">
                <a:latin typeface="Arial" panose="020B0604020202020204" pitchFamily="34" charset="0"/>
              </a:rPr>
              <a:t> standard does not offer any guidance on reliability. The evidence is presented in the trial and the </a:t>
            </a:r>
            <a:r>
              <a:rPr lang="en-US" altLang="en-US" sz="3200" i="1" dirty="0">
                <a:latin typeface="Arial" panose="020B0604020202020204" pitchFamily="34" charset="0"/>
              </a:rPr>
              <a:t>jury</a:t>
            </a:r>
            <a:r>
              <a:rPr lang="en-US" altLang="en-US" sz="3200" dirty="0">
                <a:latin typeface="Arial" panose="020B0604020202020204" pitchFamily="34" charset="0"/>
              </a:rPr>
              <a:t> decides if it can be used.</a:t>
            </a:r>
          </a:p>
        </p:txBody>
      </p:sp>
    </p:spTree>
    <p:extLst>
      <p:ext uri="{BB962C8B-B14F-4D97-AF65-F5344CB8AC3E}">
        <p14:creationId xmlns:p14="http://schemas.microsoft.com/office/powerpoint/2010/main" val="7658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538460" cy="135636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Daubert</a:t>
            </a:r>
            <a:r>
              <a:rPr lang="en-US" dirty="0" smtClean="0"/>
              <a:t> Ruling: </a:t>
            </a:r>
            <a:r>
              <a:rPr lang="en-US" sz="4000" dirty="0" smtClean="0"/>
              <a:t>1993 case ‘</a:t>
            </a:r>
            <a:r>
              <a:rPr lang="en-US" sz="4000" dirty="0" err="1" smtClean="0"/>
              <a:t>Daubert</a:t>
            </a:r>
            <a:r>
              <a:rPr lang="en-US" sz="4000" dirty="0" smtClean="0"/>
              <a:t> v. Dow’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sz="2400" dirty="0" smtClean="0">
                <a:latin typeface="Arial" panose="020B0604020202020204" pitchFamily="34" charset="0"/>
              </a:rPr>
              <a:t>The </a:t>
            </a:r>
            <a:r>
              <a:rPr lang="en-US" altLang="en-US" sz="2400" i="1" dirty="0">
                <a:latin typeface="Arial" panose="020B0604020202020204" pitchFamily="34" charset="0"/>
              </a:rPr>
              <a:t>judge</a:t>
            </a:r>
            <a:r>
              <a:rPr lang="en-US" altLang="en-US" sz="2400" dirty="0">
                <a:latin typeface="Arial" panose="020B0604020202020204" pitchFamily="34" charset="0"/>
              </a:rPr>
              <a:t> decides if the evidence can be entered into the trial. Admissibility is determined by: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	Whether the theory or technique can be tested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	Whether the science has been offered for peer review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	Whether the rate of error is acceptable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	Whether the method at issue enjoys widespread acceptance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US" altLang="en-US" sz="2400" dirty="0">
                <a:latin typeface="Arial" panose="020B0604020202020204" pitchFamily="34" charset="0"/>
              </a:rPr>
              <a:t>	Whether the theory or technique follows standards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Expert Witness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400"/>
            <a:ext cx="6332220" cy="4038600"/>
          </a:xfrm>
        </p:spPr>
        <p:txBody>
          <a:bodyPr>
            <a:normAutofit lnSpcReduction="10000"/>
          </a:bodyPr>
          <a:lstStyle/>
          <a:p>
            <a:pPr marL="233363" indent="-233363"/>
            <a:r>
              <a:rPr lang="en-US" altLang="en-US" sz="2800" b="1" dirty="0">
                <a:latin typeface="Arial" panose="020B0604020202020204" pitchFamily="34" charset="0"/>
              </a:rPr>
              <a:t>The expert witness presents scientific evidence in court. </a:t>
            </a:r>
            <a:r>
              <a:rPr lang="en-US" altLang="en-US" sz="2800" b="1" dirty="0" err="1">
                <a:latin typeface="Arial" panose="020B0604020202020204" pitchFamily="34" charset="0"/>
              </a:rPr>
              <a:t>He/She</a:t>
            </a:r>
            <a:r>
              <a:rPr lang="en-US" altLang="en-US" sz="2800" b="1" dirty="0">
                <a:latin typeface="Arial" panose="020B0604020202020204" pitchFamily="34" charset="0"/>
              </a:rPr>
              <a:t> will:</a:t>
            </a:r>
          </a:p>
          <a:p>
            <a:pPr marL="233363" indent="-233363"/>
            <a:r>
              <a:rPr lang="en-US" altLang="en-US" sz="2400" dirty="0">
                <a:latin typeface="Arial" panose="020B0604020202020204" pitchFamily="34" charset="0"/>
              </a:rPr>
              <a:t>Establish credibility through credentials, background experience.</a:t>
            </a:r>
          </a:p>
          <a:p>
            <a:pPr marL="233363" indent="-233363"/>
            <a:r>
              <a:rPr lang="en-US" altLang="en-US" sz="2400" dirty="0">
                <a:latin typeface="Arial" panose="020B0604020202020204" pitchFamily="34" charset="0"/>
              </a:rPr>
              <a:t>Evaluate evidence.</a:t>
            </a:r>
          </a:p>
          <a:p>
            <a:pPr marL="233363" indent="-233363"/>
            <a:r>
              <a:rPr lang="en-US" altLang="en-US" sz="2400" dirty="0">
                <a:latin typeface="Arial" panose="020B0604020202020204" pitchFamily="34" charset="0"/>
              </a:rPr>
              <a:t>Render an opinion about the evidence. </a:t>
            </a:r>
          </a:p>
          <a:p>
            <a:pPr marL="233363" indent="-233363"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</a:rPr>
              <a:t>The </a:t>
            </a:r>
            <a:r>
              <a:rPr lang="en-US" altLang="en-US" sz="2400" dirty="0">
                <a:latin typeface="Arial" panose="020B0604020202020204" pitchFamily="34" charset="0"/>
              </a:rPr>
              <a:t>judge may accept or reject the </a:t>
            </a:r>
          </a:p>
          <a:p>
            <a:pPr marL="0" indent="0">
              <a:buNone/>
            </a:pPr>
            <a:r>
              <a:rPr lang="en-US" altLang="en-US" sz="2400" dirty="0" smtClean="0">
                <a:latin typeface="Arial" panose="020B0604020202020204" pitchFamily="34" charset="0"/>
              </a:rPr>
              <a:t>	opinion’s </a:t>
            </a:r>
            <a:r>
              <a:rPr lang="en-US" altLang="en-US" sz="2400" dirty="0">
                <a:latin typeface="Arial" panose="020B0604020202020204" pitchFamily="34" charset="0"/>
              </a:rPr>
              <a:t>significance.</a:t>
            </a:r>
          </a:p>
          <a:p>
            <a:endParaRPr lang="en-US" dirty="0"/>
          </a:p>
        </p:txBody>
      </p:sp>
      <p:pic>
        <p:nvPicPr>
          <p:cNvPr id="4" name="Picture 8" descr="U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965959"/>
            <a:ext cx="4696460" cy="37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3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Facets of Guilt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To prove a case, the “MMO” must be established; it must be shown that the suspect had: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marL="687388" lvl="1" indent="-171450"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Motive—person had a reason to do the crime (not necessary to prove in a court of law)</a:t>
            </a:r>
          </a:p>
          <a:p>
            <a:pPr marL="687388" lvl="1" indent="-171450"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Means—person had the ability to do the crime</a:t>
            </a:r>
          </a:p>
          <a:p>
            <a:pPr marL="687388" lvl="1" indent="-171450">
              <a:lnSpc>
                <a:spcPct val="190000"/>
              </a:lnSpc>
              <a:buClr>
                <a:schemeClr val="tx1"/>
              </a:buClr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Opportunity—person can be placed at the crime scene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forensic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0540" y="4745727"/>
            <a:ext cx="6096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3363" indent="-233363">
              <a:lnSpc>
                <a:spcPct val="11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“Truth is incontrovertible. </a:t>
            </a:r>
          </a:p>
          <a:p>
            <a:pPr marL="233363" indent="-233363">
              <a:lnSpc>
                <a:spcPct val="11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Panic may resent it </a:t>
            </a:r>
          </a:p>
          <a:p>
            <a:pPr marL="233363" indent="-233363">
              <a:lnSpc>
                <a:spcPct val="11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Ignorance may deride it </a:t>
            </a:r>
          </a:p>
          <a:p>
            <a:pPr marL="233363" indent="-233363">
              <a:lnSpc>
                <a:spcPct val="11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Malice may distort it </a:t>
            </a:r>
          </a:p>
          <a:p>
            <a:pPr marL="233363" indent="-233363">
              <a:lnSpc>
                <a:spcPct val="110000"/>
              </a:lnSpc>
            </a:pPr>
            <a:r>
              <a:rPr lang="en-US" altLang="en-US" b="1" dirty="0" smtClean="0">
                <a:latin typeface="Arial" panose="020B0604020202020204" pitchFamily="34" charset="0"/>
              </a:rPr>
              <a:t>But here it is.”</a:t>
            </a:r>
          </a:p>
          <a:p>
            <a:pPr marL="233363" indent="-233363" algn="r"/>
            <a:r>
              <a:rPr lang="en-US" altLang="en-US" b="1" dirty="0" smtClean="0">
                <a:latin typeface="Arial" panose="020B0604020202020204" pitchFamily="34" charset="0"/>
              </a:rPr>
              <a:t>—Winston Churchill</a:t>
            </a:r>
          </a:p>
        </p:txBody>
      </p:sp>
    </p:spTree>
    <p:extLst>
      <p:ext uri="{BB962C8B-B14F-4D97-AF65-F5344CB8AC3E}">
        <p14:creationId xmlns:p14="http://schemas.microsoft.com/office/powerpoint/2010/main" val="7260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is a learned skill of Forensic Investigators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10492739" cy="40386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200" dirty="0" smtClean="0"/>
              <a:t>Observation: everything we smell, see, taste, hear, and touch</a:t>
            </a:r>
          </a:p>
          <a:p>
            <a:pPr marL="45720" indent="0">
              <a:buNone/>
            </a:pPr>
            <a:endParaRPr lang="en-US" sz="3200" dirty="0"/>
          </a:p>
          <a:p>
            <a:pPr marL="45720" indent="0">
              <a:buNone/>
            </a:pPr>
            <a:r>
              <a:rPr lang="en-US" sz="3200" dirty="0" smtClean="0"/>
              <a:t>The brain selects what information gets filtered.</a:t>
            </a:r>
          </a:p>
          <a:p>
            <a:pPr marL="45720" indent="0">
              <a:buNone/>
            </a:pPr>
            <a:endParaRPr lang="en-US" sz="3200" dirty="0"/>
          </a:p>
          <a:p>
            <a:pPr marL="45720" indent="0">
              <a:buNone/>
            </a:pPr>
            <a:r>
              <a:rPr lang="en-US" sz="3200" dirty="0" smtClean="0"/>
              <a:t>Investigators must observe, interpret, and report observations clearly at the crime scene and examine evidence in the crime lab without making any judgments about its potential importance.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71" y="1002030"/>
            <a:ext cx="5831949" cy="1356360"/>
          </a:xfrm>
        </p:spPr>
        <p:txBody>
          <a:bodyPr/>
          <a:lstStyle/>
          <a:p>
            <a:r>
              <a:rPr lang="en-US" dirty="0" smtClean="0"/>
              <a:t>What is forensic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2628900"/>
            <a:ext cx="9872871" cy="3977640"/>
          </a:xfrm>
        </p:spPr>
        <p:txBody>
          <a:bodyPr>
            <a:normAutofit/>
          </a:bodyPr>
          <a:lstStyle/>
          <a:p>
            <a:pPr marL="233363" indent="-180975">
              <a:buClr>
                <a:schemeClr val="tx1"/>
              </a:buClr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The study and application of science to matters</a:t>
            </a:r>
            <a:br>
              <a:rPr lang="en-US" altLang="en-US" sz="2800" b="1" dirty="0">
                <a:latin typeface="Arial" panose="020B0604020202020204" pitchFamily="34" charset="0"/>
              </a:rPr>
            </a:br>
            <a:r>
              <a:rPr lang="en-US" altLang="en-US" sz="2800" b="1" dirty="0">
                <a:latin typeface="Arial" panose="020B0604020202020204" pitchFamily="34" charset="0"/>
              </a:rPr>
              <a:t>of law</a:t>
            </a:r>
          </a:p>
          <a:p>
            <a:pPr marL="233363" indent="-180975"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Includes the business of providing timely, accurate, and thorough information to all levels of decision makers in our criminal justice system</a:t>
            </a:r>
          </a:p>
          <a:p>
            <a:pPr marL="233363" indent="-180975"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The word </a:t>
            </a:r>
            <a:r>
              <a:rPr lang="en-US" altLang="en-US" sz="2800" b="1" i="1" dirty="0">
                <a:latin typeface="Arial" panose="020B0604020202020204" pitchFamily="34" charset="0"/>
              </a:rPr>
              <a:t>forensic</a:t>
            </a:r>
            <a:r>
              <a:rPr lang="en-US" altLang="en-US" sz="2800" b="1" dirty="0">
                <a:latin typeface="Arial" panose="020B0604020202020204" pitchFamily="34" charset="0"/>
              </a:rPr>
              <a:t> is derived from the Latin </a:t>
            </a:r>
            <a:r>
              <a:rPr lang="en-US" altLang="en-US" sz="2800" b="1" i="1" dirty="0" err="1">
                <a:latin typeface="Arial" panose="020B0604020202020204" pitchFamily="34" charset="0"/>
              </a:rPr>
              <a:t>forensis</a:t>
            </a:r>
            <a:r>
              <a:rPr lang="en-US" altLang="en-US" sz="2800" b="1" i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</a:rPr>
              <a:t>meaning forum, a public place where, in Roman times, senators and others debated, performed, and held judicial proceedings</a:t>
            </a:r>
            <a:r>
              <a:rPr lang="en-US" altLang="en-US" sz="2800" b="1" dirty="0" smtClean="0">
                <a:latin typeface="Arial" panose="020B0604020202020204" pitchFamily="34" charset="0"/>
              </a:rPr>
              <a:t>.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820" y="432435"/>
            <a:ext cx="5383530" cy="20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9872871" cy="4495800"/>
          </a:xfrm>
        </p:spPr>
        <p:txBody>
          <a:bodyPr/>
          <a:lstStyle/>
          <a:p>
            <a:r>
              <a:rPr lang="en-US" dirty="0" smtClean="0"/>
              <a:t>Our perception is LIMITED and FAULTY</a:t>
            </a:r>
          </a:p>
          <a:p>
            <a:r>
              <a:rPr lang="en-US" dirty="0" smtClean="0"/>
              <a:t>Our brains </a:t>
            </a:r>
          </a:p>
          <a:p>
            <a:pPr lvl="1"/>
            <a:r>
              <a:rPr lang="en-US" dirty="0" smtClean="0"/>
              <a:t>fill in information that is not really there</a:t>
            </a:r>
          </a:p>
          <a:p>
            <a:pPr lvl="1"/>
            <a:r>
              <a:rPr lang="en-US" dirty="0" smtClean="0"/>
              <a:t>Apply knowledge we already have about our surroundings to new situations</a:t>
            </a:r>
          </a:p>
          <a:p>
            <a:r>
              <a:rPr lang="en-US" dirty="0" smtClean="0"/>
              <a:t>Understanding these limitations of the brain helps to improve our observation skills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59" y="4493779"/>
            <a:ext cx="3322821" cy="1846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222" y="307027"/>
            <a:ext cx="2235690" cy="254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051" y="4183379"/>
            <a:ext cx="1754860" cy="2393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454" y="3901813"/>
            <a:ext cx="3923906" cy="26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Eyewitness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3200" dirty="0" smtClean="0"/>
              <a:t>According </a:t>
            </a:r>
            <a:r>
              <a:rPr lang="en-US" sz="3200" dirty="0"/>
              <a:t>to The Innocence Project (2008) "Eyewitness misidentification is the single greatest cause of wrongful convictions nationwide, playing a role in more than 75% of convictions overturned through DNA testing." Still, the criminal justice system profoundly relies on eyewitness identification and testimony for investigating and prosecuting crimes (Wells &amp; Olson, 2003).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62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Eyewitness Testimony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411980"/>
          </a:xfrm>
        </p:spPr>
        <p:txBody>
          <a:bodyPr>
            <a:noAutofit/>
          </a:bodyPr>
          <a:lstStyle/>
          <a:p>
            <a:r>
              <a:rPr lang="en-US" sz="2400" dirty="0"/>
              <a:t>Juries heavily influenced by eyewitness identifications. </a:t>
            </a:r>
          </a:p>
          <a:p>
            <a:r>
              <a:rPr lang="en-US" sz="2400" dirty="0" smtClean="0"/>
              <a:t>Lots </a:t>
            </a:r>
            <a:r>
              <a:rPr lang="en-US" sz="2400" dirty="0"/>
              <a:t>of innocent people convicted b/c of faulty eyewitness accounts.</a:t>
            </a:r>
          </a:p>
          <a:p>
            <a:r>
              <a:rPr lang="en-US" sz="2400" dirty="0" smtClean="0"/>
              <a:t>Some </a:t>
            </a:r>
            <a:r>
              <a:rPr lang="en-US" sz="2400" dirty="0"/>
              <a:t>Issues: </a:t>
            </a:r>
            <a:endParaRPr lang="en-US" sz="2400" dirty="0" smtClean="0"/>
          </a:p>
          <a:p>
            <a:pPr lvl="1"/>
            <a:r>
              <a:rPr lang="en-US" sz="2400" dirty="0" smtClean="0"/>
              <a:t>types </a:t>
            </a:r>
            <a:r>
              <a:rPr lang="en-US" sz="2400" dirty="0"/>
              <a:t>of questions asked by investigator</a:t>
            </a:r>
          </a:p>
          <a:p>
            <a:pPr lvl="1"/>
            <a:r>
              <a:rPr lang="en-US" sz="2400" dirty="0"/>
              <a:t>type of crime </a:t>
            </a:r>
          </a:p>
          <a:p>
            <a:r>
              <a:rPr lang="en-US" sz="2400" dirty="0" smtClean="0"/>
              <a:t>Emotional response </a:t>
            </a:r>
            <a:r>
              <a:rPr lang="en-US" sz="2400" dirty="0"/>
              <a:t>improves memory to a certain </a:t>
            </a:r>
            <a:r>
              <a:rPr lang="en-US" sz="2400" dirty="0" smtClean="0"/>
              <a:t>point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dirty="0"/>
              <a:t>Do you remember where you were when 9/11 happened?)</a:t>
            </a:r>
          </a:p>
          <a:p>
            <a:pPr lvl="1"/>
            <a:r>
              <a:rPr lang="en-US" sz="2400" dirty="0"/>
              <a:t>time frame of questioning after event</a:t>
            </a:r>
          </a:p>
          <a:p>
            <a:pPr lvl="1"/>
            <a:r>
              <a:rPr lang="en-US" sz="2400" dirty="0"/>
              <a:t>Cross racial identifications difficult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854" y="3337560"/>
            <a:ext cx="2983266" cy="25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 a good observer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9872871" cy="5052060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Make a conscious effort to examine our environment systematically</a:t>
            </a:r>
          </a:p>
          <a:p>
            <a:pPr lvl="1"/>
            <a:r>
              <a:rPr lang="en-US" dirty="0" smtClean="0"/>
              <a:t>At a crime scene, start at one corner and run your eyes slowly over the place looking at everything you see.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Consciously decide to observe everything, no matter how small or how unfamiliar, no matter what our emotions or previous experiences.</a:t>
            </a:r>
          </a:p>
          <a:p>
            <a:pPr lvl="1"/>
            <a:r>
              <a:rPr lang="en-US" dirty="0" smtClean="0"/>
              <a:t>This prevents the brain from filtering out ‘unimportant’ information without your awareness.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Concentrate first and foremost on gathering all of the available information and leaving the interpretation until we have as much information as possible.</a:t>
            </a:r>
          </a:p>
          <a:p>
            <a:pPr lvl="1"/>
            <a:r>
              <a:rPr lang="en-US" dirty="0" smtClean="0"/>
              <a:t>This prevents the brain from interpreting what we see by finding patterns and making connections.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Write down and photograph as much information as possible.</a:t>
            </a:r>
          </a:p>
          <a:p>
            <a:pPr lvl="1"/>
            <a:r>
              <a:rPr lang="en-US" dirty="0" smtClean="0"/>
              <a:t>Our memories are faulty and physical documentation is important in admitting evidence into court.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forensic scientists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Find, examine, and evaluate evidence from a crime scene</a:t>
            </a:r>
          </a:p>
          <a:p>
            <a:r>
              <a:rPr lang="en-US" sz="3200" dirty="0" smtClean="0"/>
              <a:t>Forensic scientists have analytical skills such as the ability to observe a situation, organize it into its component parts, evaluate it, and draw appropriate conclusions.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Criminalistics vs. Criminology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400"/>
            <a:ext cx="7148512" cy="4038600"/>
          </a:xfrm>
        </p:spPr>
        <p:txBody>
          <a:bodyPr/>
          <a:lstStyle/>
          <a:p>
            <a:pPr marL="52388" indent="0">
              <a:buNone/>
            </a:pPr>
            <a:r>
              <a:rPr lang="en-US" altLang="en-US" sz="2800" i="1" dirty="0"/>
              <a:t>Criminalistics</a:t>
            </a:r>
            <a:endParaRPr lang="en-US" altLang="en-US" sz="2800" dirty="0"/>
          </a:p>
          <a:p>
            <a:pPr marL="233363" indent="-180975">
              <a:buClr>
                <a:schemeClr val="tx1"/>
              </a:buClr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The scientific examination of physical evidence for legal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purposes 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233363" indent="-180975">
              <a:spcBef>
                <a:spcPct val="100000"/>
              </a:spcBef>
              <a:buClr>
                <a:schemeClr val="tx1"/>
              </a:buClr>
              <a:buNone/>
            </a:pPr>
            <a:r>
              <a:rPr lang="en-US" altLang="en-US" sz="2800" i="1" dirty="0"/>
              <a:t>Criminology</a:t>
            </a:r>
            <a:endParaRPr lang="en-US" altLang="en-US" sz="2800" b="1" i="1" dirty="0"/>
          </a:p>
          <a:p>
            <a:pPr marL="233363" indent="-180975">
              <a:buClr>
                <a:schemeClr val="tx1"/>
              </a:buClr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Includes the psychological angle: studying the crime scene for motive, traits, and behavior that will help to interpret the evidence</a:t>
            </a:r>
            <a:endParaRPr lang="en-US" altLang="en-US" sz="24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302" y="1668780"/>
            <a:ext cx="3588587" cy="1647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6471"/>
          <a:stretch/>
        </p:blipFill>
        <p:spPr>
          <a:xfrm>
            <a:off x="8451303" y="4189508"/>
            <a:ext cx="3321598" cy="22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Lab Services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75763" y="1725769"/>
            <a:ext cx="5393410" cy="1052982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i="1" dirty="0"/>
              <a:t>Crime labs can be government-run at the federal, state, or local level, or they can be private consulting businesses</a:t>
            </a:r>
            <a:r>
              <a:rPr lang="en-US" altLang="en-US" i="1" dirty="0" smtClean="0"/>
              <a:t>.</a:t>
            </a:r>
          </a:p>
          <a:p>
            <a:endParaRPr lang="en-US" altLang="en-US" i="1" dirty="0">
              <a:latin typeface="Arial" panose="020B0604020202020204" pitchFamily="34" charset="0"/>
            </a:endParaRPr>
          </a:p>
          <a:p>
            <a:r>
              <a:rPr lang="en-US" dirty="0" smtClean="0"/>
              <a:t>Most Lab Services: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2999" y="2721482"/>
            <a:ext cx="5811973" cy="3769739"/>
          </a:xfrm>
        </p:spPr>
        <p:txBody>
          <a:bodyPr>
            <a:normAutofit fontScale="92500" lnSpcReduction="10000"/>
          </a:bodyPr>
          <a:lstStyle/>
          <a:p>
            <a:pPr marL="233363" indent="-233363">
              <a:buClr>
                <a:schemeClr val="tx1"/>
              </a:buClr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Physical science unit</a:t>
            </a:r>
          </a:p>
          <a:p>
            <a:pPr lvl="1">
              <a:spcBef>
                <a:spcPct val="40000"/>
              </a:spcBef>
              <a:buFont typeface="Times" panose="02020603050405020304" pitchFamily="18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 Chemistry</a:t>
            </a:r>
          </a:p>
          <a:p>
            <a:pPr lvl="1">
              <a:spcBef>
                <a:spcPct val="40000"/>
              </a:spcBef>
              <a:buFont typeface="Times" panose="02020603050405020304" pitchFamily="18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 Physics</a:t>
            </a:r>
          </a:p>
          <a:p>
            <a:pPr lvl="1">
              <a:spcBef>
                <a:spcPct val="40000"/>
              </a:spcBef>
              <a:buFont typeface="Times" panose="02020603050405020304" pitchFamily="18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 Geology</a:t>
            </a:r>
            <a:endParaRPr lang="en-US" altLang="en-US" dirty="0">
              <a:latin typeface="Arial" panose="020B0604020202020204" pitchFamily="34" charset="0"/>
            </a:endParaRPr>
          </a:p>
          <a:p>
            <a:pPr marL="233363" indent="-233363"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Biology unit</a:t>
            </a:r>
          </a:p>
          <a:p>
            <a:pPr marL="233363" indent="-233363"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Firearms and ballistics unit</a:t>
            </a:r>
          </a:p>
          <a:p>
            <a:pPr marL="233363" indent="-233363"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Document examination unit</a:t>
            </a:r>
          </a:p>
          <a:p>
            <a:pPr marL="233363" indent="-233363"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Photography unit</a:t>
            </a:r>
          </a:p>
          <a:p>
            <a:pPr marL="233363" indent="-233363"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en-US" sz="2000" b="1" i="1" dirty="0">
                <a:latin typeface="Arial" panose="020B0604020202020204" pitchFamily="34" charset="0"/>
              </a:rPr>
              <a:t>The most common types of evidence examined are drugs, firearms, and fingerprints</a:t>
            </a:r>
            <a:r>
              <a:rPr lang="en-US" altLang="en-US" sz="2000" b="1" i="1" dirty="0" smtClean="0">
                <a:latin typeface="Arial" panose="020B0604020202020204" pitchFamily="34" charset="0"/>
              </a:rPr>
              <a:t>.</a:t>
            </a:r>
          </a:p>
          <a:p>
            <a:pPr marL="233363" indent="-233363">
              <a:spcBef>
                <a:spcPct val="50000"/>
              </a:spcBef>
              <a:buClr>
                <a:schemeClr val="tx1"/>
              </a:buClr>
              <a:buNone/>
            </a:pPr>
            <a:endParaRPr lang="en-US" altLang="en-US" sz="1800" i="1" dirty="0">
              <a:latin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954973" y="2390131"/>
            <a:ext cx="4754880" cy="777240"/>
          </a:xfrm>
        </p:spPr>
        <p:txBody>
          <a:bodyPr/>
          <a:lstStyle/>
          <a:p>
            <a:r>
              <a:rPr lang="en-US" dirty="0" smtClean="0"/>
              <a:t>Optional Services: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954973" y="3107942"/>
            <a:ext cx="4754880" cy="3383280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tabLst>
                <a:tab pos="285750" algn="l"/>
              </a:tabLst>
            </a:pPr>
            <a:r>
              <a:rPr lang="en-US" altLang="en-US" sz="2000" b="1" dirty="0">
                <a:latin typeface="Arial" panose="020B0604020202020204" pitchFamily="34" charset="0"/>
              </a:rPr>
              <a:t>	</a:t>
            </a:r>
            <a:r>
              <a:rPr lang="en-US" altLang="en-US" sz="2400" b="1" dirty="0">
                <a:latin typeface="Arial" panose="020B0604020202020204" pitchFamily="34" charset="0"/>
              </a:rPr>
              <a:t>Toxicology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unit (drug levels in body) 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tabLst>
                <a:tab pos="285750" algn="l"/>
              </a:tabLst>
            </a:pPr>
            <a:r>
              <a:rPr lang="en-US" altLang="en-US" sz="2400" b="1" dirty="0">
                <a:latin typeface="Arial" panose="020B0604020202020204" pitchFamily="34" charset="0"/>
              </a:rPr>
              <a:t>	Latent fingerprint unit</a:t>
            </a: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tabLst>
                <a:tab pos="285750" algn="l"/>
              </a:tabLst>
            </a:pPr>
            <a:r>
              <a:rPr lang="en-US" altLang="en-US" sz="2400" b="1" dirty="0">
                <a:latin typeface="Arial" panose="020B0604020202020204" pitchFamily="34" charset="0"/>
              </a:rPr>
              <a:t>	Polygraph unit</a:t>
            </a: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tabLst>
                <a:tab pos="285750" algn="l"/>
              </a:tabLst>
            </a:pPr>
            <a:r>
              <a:rPr lang="en-US" altLang="en-US" sz="2400" b="1" dirty="0">
                <a:latin typeface="Arial" panose="020B0604020202020204" pitchFamily="34" charset="0"/>
              </a:rPr>
              <a:t>	Voiceprint analysis unit</a:t>
            </a: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tabLst>
                <a:tab pos="285750" algn="l"/>
              </a:tabLst>
            </a:pPr>
            <a:r>
              <a:rPr lang="en-US" altLang="en-US" sz="2400" b="1" dirty="0">
                <a:latin typeface="Arial" panose="020B0604020202020204" pitchFamily="34" charset="0"/>
              </a:rPr>
              <a:t>	Evidence collection unit</a:t>
            </a: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tabLst>
                <a:tab pos="285750" algn="l"/>
              </a:tabLst>
            </a:pPr>
            <a:r>
              <a:rPr lang="en-US" altLang="en-US" sz="2400" b="1" dirty="0">
                <a:latin typeface="Arial" panose="020B0604020202020204" pitchFamily="34" charset="0"/>
              </a:rPr>
              <a:t>	Engineering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973" y="228601"/>
            <a:ext cx="3160427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latin typeface="+mj-lt"/>
              </a:rPr>
              <a:t>Forensic </a:t>
            </a:r>
            <a:r>
              <a:rPr lang="en-US" altLang="en-US" sz="2400" b="1" dirty="0" smtClean="0">
                <a:latin typeface="+mj-lt"/>
              </a:rPr>
              <a:t>pathology (diseases)</a:t>
            </a:r>
            <a:endParaRPr lang="en-US" altLang="en-US" sz="2400" b="1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latin typeface="+mj-lt"/>
              </a:rPr>
              <a:t>Forensic </a:t>
            </a:r>
            <a:r>
              <a:rPr lang="en-US" altLang="en-US" sz="2400" b="1" dirty="0" smtClean="0">
                <a:latin typeface="+mj-lt"/>
              </a:rPr>
              <a:t>anthropology (human bones)</a:t>
            </a:r>
            <a:endParaRPr lang="en-US" altLang="en-US" sz="2400" b="1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latin typeface="+mj-lt"/>
              </a:rPr>
              <a:t>Forensic </a:t>
            </a:r>
            <a:r>
              <a:rPr lang="en-US" altLang="en-US" sz="2400" b="1" dirty="0" smtClean="0">
                <a:latin typeface="+mj-lt"/>
              </a:rPr>
              <a:t>entomology (bugs)</a:t>
            </a:r>
            <a:endParaRPr lang="en-US" altLang="en-US" sz="2400" b="1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latin typeface="+mj-lt"/>
              </a:rPr>
              <a:t>Forensic </a:t>
            </a:r>
            <a:r>
              <a:rPr lang="en-US" altLang="en-US" sz="2400" b="1" dirty="0" smtClean="0">
                <a:latin typeface="+mj-lt"/>
              </a:rPr>
              <a:t>psychiatry (w/ MD)</a:t>
            </a:r>
            <a:endParaRPr lang="en-US" altLang="en-US" sz="2400" b="1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latin typeface="+mj-lt"/>
              </a:rPr>
              <a:t>Forensic </a:t>
            </a:r>
            <a:r>
              <a:rPr lang="en-US" altLang="en-US" sz="2400" b="1" dirty="0" smtClean="0">
                <a:latin typeface="+mj-lt"/>
              </a:rPr>
              <a:t>odontology (dental)</a:t>
            </a:r>
            <a:endParaRPr lang="en-US" altLang="en-US" sz="2400" b="1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latin typeface="+mj-lt"/>
              </a:rPr>
              <a:t>Forensic engineering</a:t>
            </a:r>
          </a:p>
          <a:p>
            <a:pPr marL="45720" indent="0">
              <a:spcBef>
                <a:spcPct val="50000"/>
              </a:spcBef>
              <a:buNone/>
            </a:pPr>
            <a:r>
              <a:rPr lang="en-US" altLang="en-US" sz="2400" b="1" dirty="0" err="1">
                <a:latin typeface="+mj-lt"/>
              </a:rPr>
              <a:t>Cybertechnology</a:t>
            </a:r>
            <a:r>
              <a:rPr lang="en-US" altLang="en-US" sz="2400" b="1" dirty="0">
                <a:latin typeface="+mj-lt"/>
              </a:rPr>
              <a:t> </a:t>
            </a:r>
            <a:endParaRPr lang="en-US" altLang="en-US" sz="2400" b="1" dirty="0" smtClean="0">
              <a:latin typeface="+mj-lt"/>
            </a:endParaRPr>
          </a:p>
          <a:p>
            <a:pPr marL="45720" indent="0">
              <a:spcBef>
                <a:spcPct val="50000"/>
              </a:spcBef>
              <a:buNone/>
            </a:pPr>
            <a:r>
              <a:rPr lang="en-US" altLang="en-US" sz="2400" b="1" dirty="0" smtClean="0">
                <a:latin typeface="+mj-lt"/>
              </a:rPr>
              <a:t>Geology </a:t>
            </a:r>
            <a:endParaRPr lang="en-US" altLang="en-US" sz="2400" b="1" dirty="0">
              <a:latin typeface="+mj-lt"/>
            </a:endParaRPr>
          </a:p>
          <a:p>
            <a:pPr marL="4572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+mj-lt"/>
              </a:rPr>
              <a:t>Environmental science</a:t>
            </a:r>
          </a:p>
          <a:p>
            <a:pPr marL="45720" indent="0">
              <a:spcBef>
                <a:spcPct val="50000"/>
              </a:spcBef>
              <a:buNone/>
            </a:pPr>
            <a:r>
              <a:rPr lang="en-US" altLang="en-US" sz="2400" b="1" dirty="0" err="1" smtClean="0">
                <a:latin typeface="+mj-lt"/>
              </a:rPr>
              <a:t>Polynology</a:t>
            </a:r>
            <a:r>
              <a:rPr lang="en-US" altLang="en-US" sz="2400" b="1" dirty="0" smtClean="0">
                <a:latin typeface="+mj-lt"/>
              </a:rPr>
              <a:t> (pollen)</a:t>
            </a:r>
            <a:endParaRPr lang="en-US" altLang="en-US" sz="2400" b="1" dirty="0">
              <a:latin typeface="+mj-lt"/>
            </a:endParaRPr>
          </a:p>
          <a:p>
            <a:pPr marL="45720" indent="0">
              <a:spcBef>
                <a:spcPct val="50000"/>
              </a:spcBef>
              <a:buNone/>
            </a:pPr>
            <a:r>
              <a:rPr lang="en-US" altLang="en-US" sz="2400" b="1" dirty="0" err="1">
                <a:latin typeface="+mj-lt"/>
              </a:rPr>
              <a:t>Polygraphy</a:t>
            </a:r>
            <a:endParaRPr lang="en-US" altLang="en-US" sz="2400" b="1" dirty="0">
              <a:latin typeface="+mj-lt"/>
            </a:endParaRPr>
          </a:p>
          <a:p>
            <a:pPr marL="45720" indent="0">
              <a:spcBef>
                <a:spcPct val="50000"/>
              </a:spcBef>
              <a:buNone/>
            </a:pPr>
            <a:r>
              <a:rPr lang="en-US" altLang="en-US" sz="2400" b="1" dirty="0">
                <a:latin typeface="+mj-lt"/>
              </a:rPr>
              <a:t>Voiceprint analysis</a:t>
            </a:r>
            <a:endParaRPr lang="en-US" altLang="en-US" sz="2400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4" name="Picture 7" descr="U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76" y="4904740"/>
            <a:ext cx="3169024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Crime Labs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860" y="1554480"/>
            <a:ext cx="6096000" cy="46497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chemeClr val="tx1"/>
              </a:buClr>
            </a:pPr>
            <a:r>
              <a:rPr lang="en-US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FBI: Federal Bureau of Investigation</a:t>
            </a:r>
          </a:p>
          <a:p>
            <a:pPr>
              <a:lnSpc>
                <a:spcPct val="180000"/>
              </a:lnSpc>
              <a:buClr>
                <a:schemeClr val="tx1"/>
              </a:buClr>
            </a:pPr>
            <a:r>
              <a:rPr lang="en-US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DEA: Drug Enforcement Agency</a:t>
            </a:r>
          </a:p>
          <a:p>
            <a:pPr>
              <a:lnSpc>
                <a:spcPct val="180000"/>
              </a:lnSpc>
              <a:buClr>
                <a:schemeClr val="tx1"/>
              </a:buClr>
            </a:pPr>
            <a:r>
              <a:rPr lang="en-US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ATF: Alcohol, Tobacco, and Firearms</a:t>
            </a:r>
          </a:p>
          <a:p>
            <a:pPr>
              <a:lnSpc>
                <a:spcPct val="180000"/>
              </a:lnSpc>
              <a:buClr>
                <a:schemeClr val="tx1"/>
              </a:buClr>
            </a:pPr>
            <a:r>
              <a:rPr lang="en-US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USPS: United States Postal Service</a:t>
            </a:r>
          </a:p>
          <a:p>
            <a:pPr>
              <a:lnSpc>
                <a:spcPct val="180000"/>
              </a:lnSpc>
              <a:buClr>
                <a:schemeClr val="tx1"/>
              </a:buClr>
            </a:pPr>
            <a:r>
              <a:rPr lang="en-US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U.S. Fish and Wildlife Service</a:t>
            </a:r>
          </a:p>
          <a:p>
            <a:pPr>
              <a:lnSpc>
                <a:spcPct val="180000"/>
              </a:lnSpc>
              <a:buClr>
                <a:schemeClr val="tx1"/>
              </a:buClr>
            </a:pPr>
            <a:r>
              <a:rPr lang="en-US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Department of Homeland Security</a:t>
            </a:r>
          </a:p>
          <a:p>
            <a:pPr>
              <a:lnSpc>
                <a:spcPct val="180000"/>
              </a:lnSpc>
              <a:buClr>
                <a:schemeClr val="tx1"/>
              </a:buClr>
            </a:pPr>
            <a:r>
              <a:rPr lang="en-US" altLang="en-US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Department of the Treasury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339" y="363579"/>
            <a:ext cx="1791653" cy="1848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127" y="609600"/>
            <a:ext cx="1781942" cy="1781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868" y="2091488"/>
            <a:ext cx="1692116" cy="1699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5972" y="3566160"/>
            <a:ext cx="1416251" cy="1692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966" y="3825246"/>
            <a:ext cx="1676400" cy="1666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1488" y="4868886"/>
            <a:ext cx="1564484" cy="15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Scene Responders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23060"/>
            <a:ext cx="9872871" cy="49149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altLang="en-US" sz="1800" b="1" dirty="0"/>
              <a:t>A group of professional investigators, each trained in a variety of special disciplines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altLang="en-US" sz="1800" b="1" dirty="0"/>
              <a:t>Team members:</a:t>
            </a:r>
            <a:endParaRPr lang="en-US" altLang="en-US" sz="1800" b="1" dirty="0">
              <a:latin typeface="Arial" panose="020B0604020202020204" pitchFamily="34" charset="0"/>
            </a:endParaRPr>
          </a:p>
          <a:p>
            <a:pPr lvl="1"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First police officer on the scene</a:t>
            </a:r>
          </a:p>
          <a:p>
            <a:pPr lvl="1"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Medics (if necessary)</a:t>
            </a:r>
          </a:p>
          <a:p>
            <a:pPr lvl="1"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Investigators</a:t>
            </a:r>
          </a:p>
          <a:p>
            <a:pPr lvl="1"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Medical examiner or representative (if necessary)</a:t>
            </a:r>
          </a:p>
          <a:p>
            <a:pPr lvl="1"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Photographer and/or field evidence technician</a:t>
            </a:r>
          </a:p>
          <a:p>
            <a:pPr lvl="1">
              <a:buClr>
                <a:schemeClr val="tx1"/>
              </a:buClr>
              <a:buNone/>
            </a:pPr>
            <a:r>
              <a:rPr lang="en-US" altLang="en-US" dirty="0">
                <a:latin typeface="Arial" panose="020B0604020202020204" pitchFamily="34" charset="0"/>
              </a:rPr>
              <a:t>Lab experts:</a:t>
            </a:r>
          </a:p>
          <a:p>
            <a:pPr lvl="2">
              <a:buClr>
                <a:schemeClr val="tx2"/>
              </a:buClr>
            </a:pPr>
            <a:r>
              <a:rPr lang="en-US" altLang="en-US" sz="2000" dirty="0">
                <a:latin typeface="Arial" panose="020B0604020202020204" pitchFamily="34" charset="0"/>
              </a:rPr>
              <a:t>pathologist			</a:t>
            </a:r>
            <a:r>
              <a:rPr lang="en-US" altLang="en-US" sz="2000" dirty="0" smtClean="0">
                <a:latin typeface="Arial" panose="020B0604020202020204" pitchFamily="34" charset="0"/>
              </a:rPr>
              <a:t>	</a:t>
            </a:r>
            <a:r>
              <a:rPr lang="en-US" altLang="en-US" sz="2000" dirty="0" smtClean="0">
                <a:latin typeface="Arial" panose="020B0604020202020204" pitchFamily="34" charset="0"/>
              </a:rPr>
              <a:t>serologist (bodily liquids)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lvl="2">
              <a:buClr>
                <a:schemeClr val="tx2"/>
              </a:buClr>
            </a:pPr>
            <a:r>
              <a:rPr lang="en-US" altLang="en-US" sz="2000" dirty="0">
                <a:latin typeface="Arial" panose="020B0604020202020204" pitchFamily="34" charset="0"/>
              </a:rPr>
              <a:t>DNA expert			</a:t>
            </a:r>
            <a:r>
              <a:rPr lang="en-US" altLang="en-US" sz="2000" dirty="0" smtClean="0">
                <a:latin typeface="Arial" panose="020B0604020202020204" pitchFamily="34" charset="0"/>
              </a:rPr>
              <a:t>	toxicologist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lvl="2">
              <a:buClr>
                <a:schemeClr val="tx2"/>
              </a:buClr>
            </a:pPr>
            <a:r>
              <a:rPr lang="en-US" altLang="en-US" sz="2000" dirty="0">
                <a:latin typeface="Arial" panose="020B0604020202020204" pitchFamily="34" charset="0"/>
              </a:rPr>
              <a:t>forensic </a:t>
            </a:r>
            <a:r>
              <a:rPr lang="en-US" altLang="en-US" sz="2000" dirty="0" err="1">
                <a:latin typeface="Arial" panose="020B0604020202020204" pitchFamily="34" charset="0"/>
              </a:rPr>
              <a:t>odontologist</a:t>
            </a:r>
            <a:r>
              <a:rPr lang="en-US" altLang="en-US" sz="2000" dirty="0">
                <a:latin typeface="Arial" panose="020B0604020202020204" pitchFamily="34" charset="0"/>
              </a:rPr>
              <a:t>		</a:t>
            </a:r>
            <a:r>
              <a:rPr lang="en-US" altLang="en-US" sz="2000" dirty="0" smtClean="0">
                <a:latin typeface="Arial" panose="020B0604020202020204" pitchFamily="34" charset="0"/>
              </a:rPr>
              <a:t>	forensic </a:t>
            </a:r>
            <a:r>
              <a:rPr lang="en-US" altLang="en-US" sz="2000" dirty="0">
                <a:latin typeface="Arial" panose="020B0604020202020204" pitchFamily="34" charset="0"/>
              </a:rPr>
              <a:t>anthropologist</a:t>
            </a:r>
          </a:p>
          <a:p>
            <a:pPr lvl="2">
              <a:buClr>
                <a:schemeClr val="tx2"/>
              </a:buClr>
            </a:pPr>
            <a:r>
              <a:rPr lang="en-US" altLang="en-US" sz="2000" dirty="0">
                <a:latin typeface="Arial" panose="020B0604020202020204" pitchFamily="34" charset="0"/>
              </a:rPr>
              <a:t>forensic psychologist		</a:t>
            </a:r>
            <a:r>
              <a:rPr lang="en-US" altLang="en-US" sz="2000" dirty="0" smtClean="0">
                <a:latin typeface="Arial" panose="020B0604020202020204" pitchFamily="34" charset="0"/>
              </a:rPr>
              <a:t>	forensic </a:t>
            </a:r>
            <a:r>
              <a:rPr lang="en-US" altLang="en-US" sz="2000" dirty="0">
                <a:latin typeface="Arial" panose="020B0604020202020204" pitchFamily="34" charset="0"/>
              </a:rPr>
              <a:t>entomologist</a:t>
            </a:r>
          </a:p>
          <a:p>
            <a:pPr lvl="2">
              <a:buClr>
                <a:schemeClr val="tx2"/>
              </a:buClr>
            </a:pPr>
            <a:r>
              <a:rPr lang="en-US" altLang="en-US" sz="2000" dirty="0">
                <a:latin typeface="Arial" panose="020B0604020202020204" pitchFamily="34" charset="0"/>
              </a:rPr>
              <a:t>firearm examiner			</a:t>
            </a:r>
            <a:r>
              <a:rPr lang="en-US" altLang="en-US" sz="2000" dirty="0" smtClean="0">
                <a:latin typeface="Arial" panose="020B0604020202020204" pitchFamily="34" charset="0"/>
              </a:rPr>
              <a:t>	bomb </a:t>
            </a:r>
            <a:r>
              <a:rPr lang="en-US" altLang="en-US" sz="2000" dirty="0">
                <a:latin typeface="Arial" panose="020B0604020202020204" pitchFamily="34" charset="0"/>
              </a:rPr>
              <a:t>and arson experts</a:t>
            </a:r>
          </a:p>
          <a:p>
            <a:pPr lvl="2">
              <a:buClr>
                <a:schemeClr val="tx2"/>
              </a:buClr>
            </a:pPr>
            <a:r>
              <a:rPr lang="en-US" altLang="en-US" sz="2000" dirty="0">
                <a:latin typeface="Arial" panose="020B0604020202020204" pitchFamily="34" charset="0"/>
              </a:rPr>
              <a:t>document and handwriting experts	fingerprint expert</a:t>
            </a:r>
          </a:p>
          <a:p>
            <a:endParaRPr lang="en-US" dirty="0"/>
          </a:p>
        </p:txBody>
      </p:sp>
      <p:pic>
        <p:nvPicPr>
          <p:cNvPr id="3074" name="Picture 2" descr="https://encrypted-tbn3.gstatic.com/images?q=tbn:ANd9GcRvbMKf8FT3K-pVCqAFIrOBY8zQZ5P3QueniBbGPqpyl0Yuknj6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415" y="1965960"/>
            <a:ext cx="372176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5400" b="1" dirty="0" smtClean="0"/>
              <a:t>Scientific Method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(as it pertains to criminalistics)</a:t>
            </a:r>
            <a:r>
              <a:rPr lang="en-US" altLang="en-US" dirty="0" smtClean="0">
                <a:solidFill>
                  <a:schemeClr val="tx2"/>
                </a:solidFill>
              </a:rPr>
              <a:t/>
            </a:r>
            <a:br>
              <a:rPr lang="en-US" altLang="en-US" dirty="0" smtClean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tx1"/>
              </a:buClr>
              <a:buFontTx/>
              <a:buAutoNum type="arabicPeriod"/>
            </a:pPr>
            <a:r>
              <a:rPr lang="en-US" altLang="en-US" sz="2400" b="1" dirty="0">
                <a:latin typeface="Arial" panose="020B0604020202020204" pitchFamily="34" charset="0"/>
              </a:rPr>
              <a:t>Observe a problem or questioned evidence and collect objective data.</a:t>
            </a:r>
          </a:p>
          <a:p>
            <a:pPr marL="457200" indent="-457200">
              <a:spcBef>
                <a:spcPct val="8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sz="2400" b="1" dirty="0">
                <a:latin typeface="Arial" panose="020B0604020202020204" pitchFamily="34" charset="0"/>
              </a:rPr>
              <a:t>Consider a hypothesis or possible solution.</a:t>
            </a:r>
          </a:p>
          <a:p>
            <a:pPr marL="457200" indent="-457200">
              <a:spcBef>
                <a:spcPct val="8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sz="2400" b="1" dirty="0">
                <a:latin typeface="Arial" panose="020B0604020202020204" pitchFamily="34" charset="0"/>
              </a:rPr>
              <a:t>Examine, test, and then analyze the evidence.</a:t>
            </a:r>
          </a:p>
          <a:p>
            <a:pPr marL="457200" indent="-457200">
              <a:spcBef>
                <a:spcPct val="8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sz="2400" b="1" dirty="0">
                <a:latin typeface="Arial" panose="020B0604020202020204" pitchFamily="34" charset="0"/>
              </a:rPr>
              <a:t>Determine the significance of the evidence.</a:t>
            </a:r>
          </a:p>
          <a:p>
            <a:pPr marL="457200" indent="-457200">
              <a:spcBef>
                <a:spcPct val="8000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en-US" sz="2400" b="1" dirty="0">
                <a:latin typeface="Arial" panose="020B0604020202020204" pitchFamily="34" charset="0"/>
              </a:rPr>
              <a:t>Formulate a theory based on evaluation of the significance of the evidence</a:t>
            </a:r>
            <a:r>
              <a:rPr lang="en-US" altLang="en-US" sz="2400" b="1" dirty="0" smtClean="0">
                <a:latin typeface="Arial" panose="020B0604020202020204" pitchFamily="34" charset="0"/>
              </a:rPr>
              <a:t>.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7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435" y="1965960"/>
            <a:ext cx="9872871" cy="446332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spcBef>
                <a:spcPct val="8000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Constitutional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law: supreme document and final authority on laws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marL="457200" indent="-457200">
              <a:spcBef>
                <a:spcPct val="8000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Statutory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law: legislative acts declaring, commanding, or prohibiting something</a:t>
            </a:r>
          </a:p>
          <a:p>
            <a:pPr marL="457200" indent="-457200">
              <a:spcBef>
                <a:spcPct val="80000"/>
              </a:spcBef>
              <a:buClr>
                <a:schemeClr val="tx1"/>
              </a:buClr>
              <a:buNone/>
            </a:pPr>
            <a:r>
              <a:rPr lang="en-US" altLang="en-US" sz="2400" b="1" dirty="0" smtClean="0">
                <a:latin typeface="Arial" panose="020B0604020202020204" pitchFamily="34" charset="0"/>
              </a:rPr>
              <a:t>Common </a:t>
            </a:r>
            <a:r>
              <a:rPr lang="en-US" altLang="en-US" sz="2400" b="1" dirty="0">
                <a:latin typeface="Arial" panose="020B0604020202020204" pitchFamily="34" charset="0"/>
              </a:rPr>
              <a:t>law or case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law: body of law made up of judicial opinions or precedents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marL="457200" indent="-457200">
              <a:spcBef>
                <a:spcPct val="8000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Civil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law: law that deals with noncriminal suits brought to protect or preserve a civil or private right or matter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marL="457200" indent="-457200">
              <a:spcBef>
                <a:spcPct val="8000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Criminal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law: regulation and enforcement of rights, setting the acceptable limits of conduct in society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marL="457200" indent="-457200">
              <a:spcBef>
                <a:spcPct val="8000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Equity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law: remedial or preventive (restraining orders)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marL="457200" indent="-457200">
              <a:spcBef>
                <a:spcPct val="80000"/>
              </a:spcBef>
              <a:buClr>
                <a:schemeClr val="tx1"/>
              </a:buClr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Administrative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law: rules or laws established by agencies such as IRS, SSA, military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4" name="Picture 9" descr="U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306" y="1573966"/>
            <a:ext cx="1558429" cy="303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1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409</TotalTime>
  <Words>1371</Words>
  <Application>Microsoft Office PowerPoint</Application>
  <PresentationFormat>Widescreen</PresentationFormat>
  <Paragraphs>187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Corbel</vt:lpstr>
      <vt:lpstr>Times</vt:lpstr>
      <vt:lpstr>Basis</vt:lpstr>
      <vt:lpstr>Introduction to forensic science</vt:lpstr>
      <vt:lpstr>What is forensic science?</vt:lpstr>
      <vt:lpstr>Criminalistics vs. Criminology</vt:lpstr>
      <vt:lpstr>Crime Lab Services</vt:lpstr>
      <vt:lpstr>Specialty Services</vt:lpstr>
      <vt:lpstr>Federal Crime Labs </vt:lpstr>
      <vt:lpstr>Crime Scene Responders</vt:lpstr>
      <vt:lpstr>Scientific Method (as it pertains to criminalistics) </vt:lpstr>
      <vt:lpstr>Types of Law</vt:lpstr>
      <vt:lpstr>Bill of Rights: gives individuals the right</vt:lpstr>
      <vt:lpstr>Miranda Rights</vt:lpstr>
      <vt:lpstr>Types of Crimes</vt:lpstr>
      <vt:lpstr>Federal Rules of Evidence</vt:lpstr>
      <vt:lpstr>The Frye Standard: 1923 case ‘Frye v. US’</vt:lpstr>
      <vt:lpstr>The Daubert Ruling: 1993 case ‘Daubert v. Dow’</vt:lpstr>
      <vt:lpstr>The Expert Witness</vt:lpstr>
      <vt:lpstr>Facets of Guilt</vt:lpstr>
      <vt:lpstr>Introduction to forensic science</vt:lpstr>
      <vt:lpstr>Observation is a learned skill of Forensic Investigators</vt:lpstr>
      <vt:lpstr>Perception</vt:lpstr>
      <vt:lpstr>Eyewitness Accounts</vt:lpstr>
      <vt:lpstr>Eyewitness Testimony</vt:lpstr>
      <vt:lpstr>How to be a good observer</vt:lpstr>
      <vt:lpstr>What do forensic scientists do?</vt:lpstr>
    </vt:vector>
  </TitlesOfParts>
  <Company>Academy School District #20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forensic science</dc:title>
  <dc:creator>Kristi Follett</dc:creator>
  <cp:lastModifiedBy>Tanya Fillingham</cp:lastModifiedBy>
  <cp:revision>24</cp:revision>
  <dcterms:created xsi:type="dcterms:W3CDTF">2014-08-15T21:26:48Z</dcterms:created>
  <dcterms:modified xsi:type="dcterms:W3CDTF">2015-08-24T17:33:17Z</dcterms:modified>
</cp:coreProperties>
</file>