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76" r:id="rId10"/>
    <p:sldId id="265" r:id="rId11"/>
    <p:sldId id="263" r:id="rId12"/>
    <p:sldId id="266" r:id="rId13"/>
    <p:sldId id="277" r:id="rId14"/>
    <p:sldId id="267" r:id="rId15"/>
    <p:sldId id="278" r:id="rId16"/>
    <p:sldId id="268" r:id="rId17"/>
    <p:sldId id="269" r:id="rId18"/>
    <p:sldId id="279" r:id="rId19"/>
    <p:sldId id="280" r:id="rId20"/>
    <p:sldId id="270" r:id="rId21"/>
    <p:sldId id="271" r:id="rId22"/>
    <p:sldId id="272" r:id="rId23"/>
    <p:sldId id="273" r:id="rId24"/>
    <p:sldId id="274" r:id="rId25"/>
    <p:sldId id="281" r:id="rId26"/>
    <p:sldId id="275"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67" d="100"/>
          <a:sy n="67"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Quinin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0Bt6RPP2ANI" TargetMode="External"/><Relationship Id="rId4" Type="http://schemas.openxmlformats.org/officeDocument/2006/relationships/hyperlink" Target="https://youtu.be/0Bt6RPP2AN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media.pearsoncmg.com/intl/ema/9781447959762_ChemHL_Brown_Ford/animations/Chapter6p287/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qHGxF_hls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edia.pearsoncmg.com/intl/ema/9781447959762_ChemHL_Brown_Ford/animations/Chapter6p281/index.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6.1: Collision Theory and Rates of RXN</a:t>
            </a:r>
            <a:endParaRPr lang="en-US" dirty="0"/>
          </a:p>
        </p:txBody>
      </p:sp>
      <p:sp>
        <p:nvSpPr>
          <p:cNvPr id="3" name="Subtitle 2"/>
          <p:cNvSpPr>
            <a:spLocks noGrp="1"/>
          </p:cNvSpPr>
          <p:nvPr>
            <p:ph type="subTitle" idx="1"/>
          </p:nvPr>
        </p:nvSpPr>
        <p:spPr/>
        <p:txBody>
          <a:bodyPr/>
          <a:lstStyle/>
          <a:p>
            <a:r>
              <a:rPr lang="en-US" dirty="0" smtClean="0"/>
              <a:t>The greater the probability that molecules will collide with sufficient energy and proper orientation, the higher the rate of reaction.</a:t>
            </a:r>
            <a:endParaRPr lang="en-US" dirty="0"/>
          </a:p>
        </p:txBody>
      </p:sp>
    </p:spTree>
    <p:extLst>
      <p:ext uri="{BB962C8B-B14F-4D97-AF65-F5344CB8AC3E}">
        <p14:creationId xmlns:p14="http://schemas.microsoft.com/office/powerpoint/2010/main" val="396597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102" y="597985"/>
            <a:ext cx="10524898" cy="656050"/>
          </a:xfrm>
        </p:spPr>
        <p:txBody>
          <a:bodyPr>
            <a:normAutofit fontScale="90000"/>
          </a:bodyPr>
          <a:lstStyle/>
          <a:p>
            <a:r>
              <a:rPr lang="en-US" dirty="0" smtClean="0"/>
              <a:t>4. Change in concentration measured using titration</a:t>
            </a:r>
            <a:endParaRPr lang="en-US" dirty="0"/>
          </a:p>
        </p:txBody>
      </p:sp>
      <p:sp>
        <p:nvSpPr>
          <p:cNvPr id="3" name="Content Placeholder 2"/>
          <p:cNvSpPr>
            <a:spLocks noGrp="1"/>
          </p:cNvSpPr>
          <p:nvPr>
            <p:ph idx="1"/>
          </p:nvPr>
        </p:nvSpPr>
        <p:spPr>
          <a:xfrm>
            <a:off x="483326" y="1528354"/>
            <a:ext cx="3892731" cy="5055326"/>
          </a:xfrm>
        </p:spPr>
        <p:txBody>
          <a:bodyPr>
            <a:normAutofit/>
          </a:bodyPr>
          <a:lstStyle/>
          <a:p>
            <a:r>
              <a:rPr lang="en-US" sz="2000" dirty="0"/>
              <a:t>Two samples of </a:t>
            </a:r>
            <a:r>
              <a:rPr lang="en-US" sz="2000" dirty="0">
                <a:hlinkClick r:id="rId2" tooltip="Quinine"/>
              </a:rPr>
              <a:t>quinine</a:t>
            </a:r>
            <a:r>
              <a:rPr lang="en-US" sz="2000" dirty="0"/>
              <a:t> dissolved in water with a violet laser (left) illuminating both. Typically quinine fluoresces blue, visible in the right sample. The left sample contains chloride ions which quenches quinine's fluorescence, so the left sample does not fluoresce visibly (the violet light is just scattered laser light).</a:t>
            </a:r>
            <a:endParaRPr lang="en-US" sz="2000" dirty="0" smtClean="0"/>
          </a:p>
        </p:txBody>
      </p:sp>
      <p:pic>
        <p:nvPicPr>
          <p:cNvPr id="1026" name="Picture 2" descr="https://upload.wikimedia.org/wikipedia/commons/thumb/6/6f/Quenching_of_Quinine_fluorescence_by_chloride_ions.JPG/1024px-Quenching_of_Quinine_fluorescence_by_chloride_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056" y="1587561"/>
            <a:ext cx="6937556" cy="46137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11931" y="6260514"/>
            <a:ext cx="7080069" cy="646331"/>
          </a:xfrm>
          <a:prstGeom prst="rect">
            <a:avLst/>
          </a:prstGeom>
        </p:spPr>
        <p:txBody>
          <a:bodyPr wrap="square">
            <a:spAutoFit/>
          </a:bodyPr>
          <a:lstStyle/>
          <a:p>
            <a:r>
              <a:rPr lang="en-US" dirty="0"/>
              <a:t>By Victor </a:t>
            </a:r>
            <a:r>
              <a:rPr lang="en-US" dirty="0" err="1"/>
              <a:t>Claessen</a:t>
            </a:r>
            <a:r>
              <a:rPr lang="en-US" dirty="0"/>
              <a:t> / </a:t>
            </a:r>
            <a:r>
              <a:rPr lang="en-US" dirty="0" err="1"/>
              <a:t>Victorclaessen</a:t>
            </a:r>
            <a:r>
              <a:rPr lang="en-US" dirty="0"/>
              <a:t>, CC BY-SA 3.0, https://commons.wikimedia.org/w/index.php?curid=16873614</a:t>
            </a:r>
          </a:p>
        </p:txBody>
      </p:sp>
    </p:spTree>
    <p:extLst>
      <p:ext uri="{BB962C8B-B14F-4D97-AF65-F5344CB8AC3E}">
        <p14:creationId xmlns:p14="http://schemas.microsoft.com/office/powerpoint/2010/main" val="549753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4" y="166910"/>
            <a:ext cx="11504612" cy="656050"/>
          </a:xfrm>
        </p:spPr>
        <p:txBody>
          <a:bodyPr>
            <a:normAutofit fontScale="90000"/>
          </a:bodyPr>
          <a:lstStyle/>
          <a:p>
            <a:r>
              <a:rPr lang="en-US" dirty="0"/>
              <a:t>5</a:t>
            </a:r>
            <a:r>
              <a:rPr lang="en-US" dirty="0" smtClean="0"/>
              <a:t>. Change in concentration measured using conductivity</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Ions concentration and their charges determines the solution’s total electrical conductivity</a:t>
            </a:r>
          </a:p>
          <a:p>
            <a:r>
              <a:rPr lang="en-US" sz="2000" dirty="0" smtClean="0"/>
              <a:t>If ions decrease as they react, you would expect to see a reduction of electrical conductivity</a:t>
            </a:r>
          </a:p>
          <a:p>
            <a:r>
              <a:rPr lang="en-US" sz="2000" dirty="0" smtClean="0"/>
              <a:t>Use inert electrodes in the solution to measure electrical conductivity</a:t>
            </a:r>
          </a:p>
        </p:txBody>
      </p:sp>
      <p:pic>
        <p:nvPicPr>
          <p:cNvPr id="2050" name="Picture 2" descr="Image result for electrical conductivity 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862" y="3460724"/>
            <a:ext cx="8421779" cy="32830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34773" t="60804" r="34706" b="34732"/>
          <a:stretch/>
        </p:blipFill>
        <p:spPr>
          <a:xfrm>
            <a:off x="3500845" y="907866"/>
            <a:ext cx="6274345" cy="515983"/>
          </a:xfrm>
          <a:prstGeom prst="rect">
            <a:avLst/>
          </a:prstGeom>
        </p:spPr>
      </p:pic>
    </p:spTree>
    <p:extLst>
      <p:ext uri="{BB962C8B-B14F-4D97-AF65-F5344CB8AC3E}">
        <p14:creationId xmlns:p14="http://schemas.microsoft.com/office/powerpoint/2010/main" val="1512779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smtClean="0"/>
              <a:t>6. Clock Reactions</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Reactions that have an arbitrary ‘end point’ to stop the reaction</a:t>
            </a:r>
          </a:p>
          <a:p>
            <a:r>
              <a:rPr lang="en-US" sz="2000" dirty="0" smtClean="0"/>
              <a:t>Can only be used to give and average rate over the whole interval</a:t>
            </a:r>
          </a:p>
          <a:p>
            <a:r>
              <a:rPr lang="en-US" sz="2000" dirty="0" smtClean="0"/>
              <a:t>Examples:</a:t>
            </a:r>
          </a:p>
          <a:p>
            <a:r>
              <a:rPr lang="en-US" sz="2000" dirty="0" smtClean="0"/>
              <a:t>Dissolving Mg ribbon in </a:t>
            </a:r>
            <a:r>
              <a:rPr lang="en-US" sz="2000" dirty="0" err="1" smtClean="0"/>
              <a:t>HCl</a:t>
            </a:r>
            <a:r>
              <a:rPr lang="en-US" sz="2000" dirty="0" smtClean="0"/>
              <a:t> is can be measured by the length of time until the ribbon is no longer visible</a:t>
            </a:r>
          </a:p>
          <a:p>
            <a:r>
              <a:rPr lang="en-US" sz="2000" dirty="0" smtClean="0"/>
              <a:t>Sodium thiosulfate reacting with </a:t>
            </a:r>
            <a:r>
              <a:rPr lang="en-US" sz="2000" dirty="0" err="1" smtClean="0"/>
              <a:t>HCl</a:t>
            </a:r>
            <a:r>
              <a:rPr lang="en-US" sz="2000" dirty="0" smtClean="0"/>
              <a:t> can be measured by the formation of sulfur precipitating from solution</a:t>
            </a:r>
          </a:p>
        </p:txBody>
      </p:sp>
      <p:pic>
        <p:nvPicPr>
          <p:cNvPr id="5" name="Picture 4"/>
          <p:cNvPicPr>
            <a:picLocks noChangeAspect="1"/>
          </p:cNvPicPr>
          <p:nvPr/>
        </p:nvPicPr>
        <p:blipFill rotWithShape="1">
          <a:blip r:embed="rId2"/>
          <a:srcRect l="53620" t="48391" r="9537" b="32480"/>
          <a:stretch/>
        </p:blipFill>
        <p:spPr>
          <a:xfrm>
            <a:off x="1677090" y="4599709"/>
            <a:ext cx="5809357" cy="1695796"/>
          </a:xfrm>
          <a:prstGeom prst="rect">
            <a:avLst/>
          </a:prstGeom>
        </p:spPr>
      </p:pic>
      <p:pic>
        <p:nvPicPr>
          <p:cNvPr id="6" name="Picture 5"/>
          <p:cNvPicPr>
            <a:picLocks noChangeAspect="1"/>
          </p:cNvPicPr>
          <p:nvPr/>
        </p:nvPicPr>
        <p:blipFill rotWithShape="1">
          <a:blip r:embed="rId2"/>
          <a:srcRect l="20808" t="30777" r="51933" b="23958"/>
          <a:stretch/>
        </p:blipFill>
        <p:spPr>
          <a:xfrm>
            <a:off x="7786255" y="3960410"/>
            <a:ext cx="3075709" cy="2871464"/>
          </a:xfrm>
          <a:prstGeom prst="rect">
            <a:avLst/>
          </a:prstGeom>
        </p:spPr>
      </p:pic>
    </p:spTree>
    <p:extLst>
      <p:ext uri="{BB962C8B-B14F-4D97-AF65-F5344CB8AC3E}">
        <p14:creationId xmlns:p14="http://schemas.microsoft.com/office/powerpoint/2010/main" val="1145917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endParaRPr lang="en-US" sz="2000" dirty="0" smtClean="0"/>
          </a:p>
        </p:txBody>
      </p:sp>
      <p:pic>
        <p:nvPicPr>
          <p:cNvPr id="4" name="0Bt6RPP2ANI"/>
          <p:cNvPicPr>
            <a:picLocks noRot="1" noChangeAspect="1"/>
          </p:cNvPicPr>
          <p:nvPr>
            <a:videoFile r:link="rId1"/>
          </p:nvPr>
        </p:nvPicPr>
        <p:blipFill>
          <a:blip r:embed="rId3"/>
          <a:stretch>
            <a:fillRect/>
          </a:stretch>
        </p:blipFill>
        <p:spPr>
          <a:xfrm>
            <a:off x="457200" y="171119"/>
            <a:ext cx="11400109" cy="6412561"/>
          </a:xfrm>
          <a:prstGeom prst="rect">
            <a:avLst/>
          </a:prstGeom>
        </p:spPr>
      </p:pic>
      <p:sp>
        <p:nvSpPr>
          <p:cNvPr id="5" name="Rectangle 4"/>
          <p:cNvSpPr/>
          <p:nvPr/>
        </p:nvSpPr>
        <p:spPr>
          <a:xfrm>
            <a:off x="129980" y="6523111"/>
            <a:ext cx="3571812" cy="369332"/>
          </a:xfrm>
          <a:prstGeom prst="rect">
            <a:avLst/>
          </a:prstGeom>
        </p:spPr>
        <p:txBody>
          <a:bodyPr wrap="none">
            <a:spAutoFit/>
          </a:bodyPr>
          <a:lstStyle/>
          <a:p>
            <a:r>
              <a:rPr lang="en-US" dirty="0">
                <a:hlinkClick r:id="rId4"/>
              </a:rPr>
              <a:t>https://youtu.be/0Bt6RPP2ANI</a:t>
            </a:r>
            <a:r>
              <a:rPr lang="en-US" dirty="0"/>
              <a:t> </a:t>
            </a:r>
          </a:p>
        </p:txBody>
      </p:sp>
    </p:spTree>
    <p:extLst>
      <p:ext uri="{BB962C8B-B14F-4D97-AF65-F5344CB8AC3E}">
        <p14:creationId xmlns:p14="http://schemas.microsoft.com/office/powerpoint/2010/main" val="239345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7" y="624110"/>
            <a:ext cx="9897485" cy="656050"/>
          </a:xfrm>
        </p:spPr>
        <p:txBody>
          <a:bodyPr>
            <a:normAutofit fontScale="90000"/>
          </a:bodyPr>
          <a:lstStyle/>
          <a:p>
            <a:r>
              <a:rPr lang="en-US" dirty="0" smtClean="0"/>
              <a:t>Collision theory: Kinetic energy and temperature</a:t>
            </a:r>
            <a:endParaRPr lang="en-US" dirty="0"/>
          </a:p>
        </p:txBody>
      </p:sp>
      <p:sp>
        <p:nvSpPr>
          <p:cNvPr id="3" name="Content Placeholder 2"/>
          <p:cNvSpPr>
            <a:spLocks noGrp="1"/>
          </p:cNvSpPr>
          <p:nvPr>
            <p:ph idx="1"/>
          </p:nvPr>
        </p:nvSpPr>
        <p:spPr>
          <a:xfrm>
            <a:off x="1025241" y="1260768"/>
            <a:ext cx="10950430" cy="5461462"/>
          </a:xfrm>
        </p:spPr>
        <p:txBody>
          <a:bodyPr>
            <a:normAutofit fontScale="92500" lnSpcReduction="10000"/>
          </a:bodyPr>
          <a:lstStyle/>
          <a:p>
            <a:r>
              <a:rPr lang="en-US" sz="2000" dirty="0" smtClean="0"/>
              <a:t>Kinetic-molecular theory of matter – DO NOT COPY THIS!!</a:t>
            </a:r>
          </a:p>
          <a:p>
            <a:r>
              <a:rPr lang="en-US" dirty="0"/>
              <a:t>All matter </a:t>
            </a:r>
            <a:r>
              <a:rPr lang="en-US" dirty="0" smtClean="0"/>
              <a:t>is made of </a:t>
            </a:r>
            <a:r>
              <a:rPr lang="en-US" dirty="0"/>
              <a:t>tiny particles called atoms, or atoms that are joined to form </a:t>
            </a:r>
            <a:r>
              <a:rPr lang="en-US" dirty="0" smtClean="0"/>
              <a:t>molecules</a:t>
            </a:r>
            <a:endParaRPr lang="en-US" dirty="0"/>
          </a:p>
          <a:p>
            <a:r>
              <a:rPr lang="en-US" dirty="0"/>
              <a:t>These particles are in constant </a:t>
            </a:r>
            <a:r>
              <a:rPr lang="en-US" dirty="0" smtClean="0"/>
              <a:t>motion</a:t>
            </a:r>
            <a:endParaRPr lang="en-US" dirty="0"/>
          </a:p>
          <a:p>
            <a:r>
              <a:rPr lang="en-US" dirty="0"/>
              <a:t>Molecular motion is </a:t>
            </a:r>
            <a:r>
              <a:rPr lang="en-US" dirty="0" smtClean="0"/>
              <a:t>random</a:t>
            </a:r>
            <a:endParaRPr lang="en-US" dirty="0"/>
          </a:p>
          <a:p>
            <a:r>
              <a:rPr lang="en-US" dirty="0"/>
              <a:t>Particles in motion possess kinetic </a:t>
            </a:r>
            <a:r>
              <a:rPr lang="en-US" dirty="0" smtClean="0"/>
              <a:t>energy</a:t>
            </a:r>
            <a:endParaRPr lang="en-US" dirty="0"/>
          </a:p>
          <a:p>
            <a:r>
              <a:rPr lang="en-US" dirty="0"/>
              <a:t>Their motion increase as they gain </a:t>
            </a:r>
            <a:r>
              <a:rPr lang="en-US" dirty="0" smtClean="0"/>
              <a:t>energy</a:t>
            </a:r>
            <a:endParaRPr lang="en-US" dirty="0"/>
          </a:p>
          <a:p>
            <a:r>
              <a:rPr lang="en-US" dirty="0" smtClean="0"/>
              <a:t>There is transfer of </a:t>
            </a:r>
            <a:r>
              <a:rPr lang="en-US" dirty="0"/>
              <a:t>energy between particles </a:t>
            </a:r>
            <a:r>
              <a:rPr lang="en-US" dirty="0" smtClean="0"/>
              <a:t>during </a:t>
            </a:r>
            <a:r>
              <a:rPr lang="en-US" dirty="0"/>
              <a:t>collision between </a:t>
            </a:r>
            <a:r>
              <a:rPr lang="en-US" dirty="0" smtClean="0"/>
              <a:t>them</a:t>
            </a:r>
            <a:endParaRPr lang="en-US" dirty="0"/>
          </a:p>
          <a:p>
            <a:r>
              <a:rPr lang="en-US" dirty="0"/>
              <a:t>Particles </a:t>
            </a:r>
            <a:r>
              <a:rPr lang="en-US" dirty="0" smtClean="0"/>
              <a:t>in </a:t>
            </a:r>
            <a:r>
              <a:rPr lang="en-US" dirty="0"/>
              <a:t>gases do not exert large forces on each other, unless they are in collision with each </a:t>
            </a:r>
            <a:r>
              <a:rPr lang="en-US" dirty="0" smtClean="0"/>
              <a:t>other</a:t>
            </a:r>
            <a:endParaRPr lang="en-US" dirty="0"/>
          </a:p>
          <a:p>
            <a:r>
              <a:rPr lang="en-US" dirty="0"/>
              <a:t>Collisions between these particles are perfectly </a:t>
            </a:r>
            <a:r>
              <a:rPr lang="en-US" dirty="0" smtClean="0"/>
              <a:t>elastic</a:t>
            </a:r>
            <a:endParaRPr lang="en-US" dirty="0"/>
          </a:p>
          <a:p>
            <a:r>
              <a:rPr lang="en-US" dirty="0"/>
              <a:t>Molecular motion is greatest in gases, less in liquids, and least in </a:t>
            </a:r>
            <a:r>
              <a:rPr lang="en-US" dirty="0" smtClean="0"/>
              <a:t>solids</a:t>
            </a:r>
            <a:endParaRPr lang="en-US" dirty="0"/>
          </a:p>
          <a:p>
            <a:r>
              <a:rPr lang="en-US" dirty="0"/>
              <a:t>Solids retain a fixed volume and shape – particles are tightly packed, usually in a regular </a:t>
            </a:r>
            <a:r>
              <a:rPr lang="en-US" dirty="0" smtClean="0"/>
              <a:t>pattern</a:t>
            </a:r>
            <a:endParaRPr lang="en-US" dirty="0"/>
          </a:p>
          <a:p>
            <a:r>
              <a:rPr lang="en-US" dirty="0"/>
              <a:t>Liquids assume the shape of the container which it occupies but maintain their volume – particles close together with no regular </a:t>
            </a:r>
            <a:r>
              <a:rPr lang="en-US" dirty="0" smtClean="0"/>
              <a:t>arrangement</a:t>
            </a:r>
            <a:endParaRPr lang="en-US" dirty="0"/>
          </a:p>
          <a:p>
            <a:r>
              <a:rPr lang="en-US" dirty="0"/>
              <a:t>Gases assumes the shape and volume of its container and will expand to fill a container of any size – particles are very well far apart with no regular </a:t>
            </a:r>
            <a:r>
              <a:rPr lang="en-US" dirty="0" smtClean="0"/>
              <a:t>arrangement</a:t>
            </a:r>
            <a:endParaRPr lang="en-US" dirty="0"/>
          </a:p>
        </p:txBody>
      </p:sp>
    </p:spTree>
    <p:extLst>
      <p:ext uri="{BB962C8B-B14F-4D97-AF65-F5344CB8AC3E}">
        <p14:creationId xmlns:p14="http://schemas.microsoft.com/office/powerpoint/2010/main" val="432295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7" y="624110"/>
            <a:ext cx="9897485" cy="656050"/>
          </a:xfrm>
        </p:spPr>
        <p:txBody>
          <a:bodyPr>
            <a:normAutofit fontScale="90000"/>
          </a:bodyPr>
          <a:lstStyle/>
          <a:p>
            <a:r>
              <a:rPr lang="en-US" dirty="0" smtClean="0"/>
              <a:t>Collision theory: Kinetic energy and temperature</a:t>
            </a:r>
            <a:endParaRPr lang="en-US" dirty="0"/>
          </a:p>
        </p:txBody>
      </p:sp>
      <p:sp>
        <p:nvSpPr>
          <p:cNvPr id="3" name="Content Placeholder 2"/>
          <p:cNvSpPr>
            <a:spLocks noGrp="1"/>
          </p:cNvSpPr>
          <p:nvPr>
            <p:ph idx="1"/>
          </p:nvPr>
        </p:nvSpPr>
        <p:spPr>
          <a:xfrm>
            <a:off x="1025241" y="1607126"/>
            <a:ext cx="10950430" cy="5115103"/>
          </a:xfrm>
        </p:spPr>
        <p:txBody>
          <a:bodyPr>
            <a:normAutofit/>
          </a:bodyPr>
          <a:lstStyle/>
          <a:p>
            <a:r>
              <a:rPr lang="en-US" sz="2000" dirty="0" smtClean="0"/>
              <a:t>The average kinetic energy of molecules in a substance is related to temperature and therefore, related to Absolute temperature (measured in Kelvin)</a:t>
            </a:r>
          </a:p>
          <a:p>
            <a:endParaRPr lang="en-US" sz="2000" dirty="0" smtClean="0"/>
          </a:p>
        </p:txBody>
      </p:sp>
      <p:pic>
        <p:nvPicPr>
          <p:cNvPr id="1026" name="Picture 2" descr="Microscopic view of a liqui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1203" y="2616428"/>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copic view of a ga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74576" y="2616428"/>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copic view of a soli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07830" y="2533303"/>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6467" t="50663" r="26681" b="32671"/>
          <a:stretch/>
        </p:blipFill>
        <p:spPr>
          <a:xfrm>
            <a:off x="2393370" y="4164677"/>
            <a:ext cx="7786265" cy="1557253"/>
          </a:xfrm>
          <a:prstGeom prst="rect">
            <a:avLst/>
          </a:prstGeom>
        </p:spPr>
      </p:pic>
    </p:spTree>
    <p:extLst>
      <p:ext uri="{BB962C8B-B14F-4D97-AF65-F5344CB8AC3E}">
        <p14:creationId xmlns:p14="http://schemas.microsoft.com/office/powerpoint/2010/main" val="1039747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18" y="263236"/>
            <a:ext cx="9772795" cy="1016924"/>
          </a:xfrm>
        </p:spPr>
        <p:txBody>
          <a:bodyPr>
            <a:normAutofit fontScale="90000"/>
          </a:bodyPr>
          <a:lstStyle/>
          <a:p>
            <a:r>
              <a:rPr lang="en-US" dirty="0" smtClean="0"/>
              <a:t>Collision theory: </a:t>
            </a:r>
            <a:br>
              <a:rPr lang="en-US" dirty="0" smtClean="0"/>
            </a:br>
            <a:r>
              <a:rPr lang="en-US" dirty="0" smtClean="0"/>
              <a:t>Maxwell-</a:t>
            </a:r>
            <a:r>
              <a:rPr lang="en-US" dirty="0" err="1" smtClean="0"/>
              <a:t>Blotzmann</a:t>
            </a:r>
            <a:r>
              <a:rPr lang="en-US" dirty="0" smtClean="0"/>
              <a:t> Distribution Curve</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endParaRPr lang="en-US" sz="2000" dirty="0" smtClean="0"/>
          </a:p>
        </p:txBody>
      </p:sp>
      <p:pic>
        <p:nvPicPr>
          <p:cNvPr id="4" name="Picture 3"/>
          <p:cNvPicPr>
            <a:picLocks noChangeAspect="1"/>
          </p:cNvPicPr>
          <p:nvPr/>
        </p:nvPicPr>
        <p:blipFill rotWithShape="1">
          <a:blip r:embed="rId2"/>
          <a:srcRect l="23912" t="37216" r="24871" b="13541"/>
          <a:stretch/>
        </p:blipFill>
        <p:spPr>
          <a:xfrm>
            <a:off x="1560712" y="1528354"/>
            <a:ext cx="9273541" cy="5012724"/>
          </a:xfrm>
          <a:prstGeom prst="rect">
            <a:avLst/>
          </a:prstGeom>
        </p:spPr>
      </p:pic>
    </p:spTree>
    <p:extLst>
      <p:ext uri="{BB962C8B-B14F-4D97-AF65-F5344CB8AC3E}">
        <p14:creationId xmlns:p14="http://schemas.microsoft.com/office/powerpoint/2010/main" val="1007308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smtClean="0"/>
              <a:t>Collision theory: How RXNs Happen</a:t>
            </a:r>
            <a:endParaRPr lang="en-US" dirty="0"/>
          </a:p>
        </p:txBody>
      </p:sp>
      <p:sp>
        <p:nvSpPr>
          <p:cNvPr id="3" name="Content Placeholder 2"/>
          <p:cNvSpPr>
            <a:spLocks noGrp="1"/>
          </p:cNvSpPr>
          <p:nvPr>
            <p:ph idx="1"/>
          </p:nvPr>
        </p:nvSpPr>
        <p:spPr>
          <a:xfrm>
            <a:off x="803564" y="1528354"/>
            <a:ext cx="10701048" cy="5055326"/>
          </a:xfrm>
        </p:spPr>
        <p:txBody>
          <a:bodyPr>
            <a:normAutofit/>
          </a:bodyPr>
          <a:lstStyle/>
          <a:p>
            <a:r>
              <a:rPr lang="en-US" sz="2000" dirty="0" smtClean="0"/>
              <a:t>When particles collide, they may break bonds or form bonds</a:t>
            </a:r>
          </a:p>
          <a:p>
            <a:r>
              <a:rPr lang="en-US" sz="2000" dirty="0" smtClean="0"/>
              <a:t>The rate of RXN depends on how many of the collisions result in the formation of desired product</a:t>
            </a:r>
          </a:p>
          <a:p>
            <a:pPr lvl="1"/>
            <a:r>
              <a:rPr lang="en-US" sz="1800" dirty="0" smtClean="0"/>
              <a:t>Not all collisions are ‘successful’</a:t>
            </a:r>
          </a:p>
          <a:p>
            <a:r>
              <a:rPr lang="en-US" sz="2000" dirty="0" smtClean="0"/>
              <a:t>Depends on : 1. Energy of collision and 2. Geometry of collision</a:t>
            </a:r>
          </a:p>
          <a:p>
            <a:r>
              <a:rPr lang="en-US" sz="2000" dirty="0" smtClean="0"/>
              <a:t>Depends on Energy of collision</a:t>
            </a:r>
          </a:p>
          <a:p>
            <a:pPr lvl="1"/>
            <a:r>
              <a:rPr lang="en-US" sz="1800" dirty="0" smtClean="0"/>
              <a:t>Need to hit at least activation energy threshold to achieve transition state</a:t>
            </a:r>
          </a:p>
          <a:p>
            <a:pPr lvl="1"/>
            <a:r>
              <a:rPr lang="en-US" sz="1800" dirty="0" smtClean="0"/>
              <a:t>Only particles that have enough KE will be successful even though particles with lower KE will still collide (not successful collisions)</a:t>
            </a:r>
          </a:p>
        </p:txBody>
      </p:sp>
      <p:pic>
        <p:nvPicPr>
          <p:cNvPr id="4" name="Picture 3"/>
          <p:cNvPicPr>
            <a:picLocks noChangeAspect="1"/>
          </p:cNvPicPr>
          <p:nvPr/>
        </p:nvPicPr>
        <p:blipFill rotWithShape="1">
          <a:blip r:embed="rId2"/>
          <a:srcRect l="42547" t="48958" r="13051" b="17519"/>
          <a:stretch/>
        </p:blipFill>
        <p:spPr>
          <a:xfrm>
            <a:off x="6331531" y="4350322"/>
            <a:ext cx="5777346" cy="2452255"/>
          </a:xfrm>
          <a:prstGeom prst="rect">
            <a:avLst/>
          </a:prstGeom>
        </p:spPr>
      </p:pic>
    </p:spTree>
    <p:extLst>
      <p:ext uri="{BB962C8B-B14F-4D97-AF65-F5344CB8AC3E}">
        <p14:creationId xmlns:p14="http://schemas.microsoft.com/office/powerpoint/2010/main" val="392675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smtClean="0"/>
              <a:t>Collision theory: How RXNs Happen</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Depends on Geometry of collision</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smtClean="0"/>
          </a:p>
        </p:txBody>
      </p:sp>
      <p:pic>
        <p:nvPicPr>
          <p:cNvPr id="4" name="Picture 3"/>
          <p:cNvPicPr>
            <a:picLocks noChangeAspect="1"/>
          </p:cNvPicPr>
          <p:nvPr/>
        </p:nvPicPr>
        <p:blipFill rotWithShape="1">
          <a:blip r:embed="rId2"/>
          <a:srcRect l="25296" t="45928" r="25935" b="10322"/>
          <a:stretch/>
        </p:blipFill>
        <p:spPr>
          <a:xfrm>
            <a:off x="1626321" y="2027803"/>
            <a:ext cx="9277206" cy="4679114"/>
          </a:xfrm>
          <a:prstGeom prst="rect">
            <a:avLst/>
          </a:prstGeom>
        </p:spPr>
      </p:pic>
    </p:spTree>
    <p:extLst>
      <p:ext uri="{BB962C8B-B14F-4D97-AF65-F5344CB8AC3E}">
        <p14:creationId xmlns:p14="http://schemas.microsoft.com/office/powerpoint/2010/main" val="2772669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smtClean="0"/>
              <a:t>Collision theory: How RXNs Happen</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Rate of reaction depends on the frequency of collisions which occur between particles possessing:</a:t>
            </a:r>
          </a:p>
          <a:p>
            <a:r>
              <a:rPr lang="en-US" sz="2000" dirty="0" smtClean="0"/>
              <a:t>1. Values of KE greater than the activation energy </a:t>
            </a:r>
          </a:p>
          <a:p>
            <a:r>
              <a:rPr lang="en-US" sz="2000" dirty="0" smtClean="0"/>
              <a:t>AND</a:t>
            </a:r>
          </a:p>
          <a:p>
            <a:r>
              <a:rPr lang="en-US" sz="2000" dirty="0" smtClean="0"/>
              <a:t>2. Appropriate collision geometry</a:t>
            </a:r>
          </a:p>
          <a:p>
            <a:endParaRPr lang="en-US" sz="2000" dirty="0"/>
          </a:p>
          <a:p>
            <a:r>
              <a:rPr lang="en-US" sz="2000" dirty="0" smtClean="0"/>
              <a:t>Watch here!</a:t>
            </a:r>
          </a:p>
          <a:p>
            <a:pPr marL="342900" lvl="1" indent="-342900"/>
            <a:r>
              <a:rPr lang="en-US" sz="1800" dirty="0">
                <a:hlinkClick r:id="rId2"/>
              </a:rPr>
              <a:t>http://media.pearsoncmg.com/intl/ema/9781447959762_ChemHL_Brown_Ford/animations/Chapter6p287/index.html</a:t>
            </a:r>
            <a:r>
              <a:rPr lang="en-US" sz="1800" dirty="0"/>
              <a:t> </a:t>
            </a:r>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smtClean="0"/>
          </a:p>
        </p:txBody>
      </p:sp>
    </p:spTree>
    <p:extLst>
      <p:ext uri="{BB962C8B-B14F-4D97-AF65-F5344CB8AC3E}">
        <p14:creationId xmlns:p14="http://schemas.microsoft.com/office/powerpoint/2010/main" val="677899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 for this section</a:t>
            </a:r>
            <a:endParaRPr lang="en-US" dirty="0"/>
          </a:p>
        </p:txBody>
      </p:sp>
      <p:sp>
        <p:nvSpPr>
          <p:cNvPr id="3" name="Content Placeholder 2"/>
          <p:cNvSpPr>
            <a:spLocks noGrp="1"/>
          </p:cNvSpPr>
          <p:nvPr>
            <p:ph idx="1"/>
          </p:nvPr>
        </p:nvSpPr>
        <p:spPr>
          <a:xfrm>
            <a:off x="2103120" y="1905000"/>
            <a:ext cx="3722914" cy="4489269"/>
          </a:xfrm>
        </p:spPr>
        <p:txBody>
          <a:bodyPr>
            <a:normAutofit/>
          </a:bodyPr>
          <a:lstStyle/>
          <a:p>
            <a:r>
              <a:rPr lang="en-US" dirty="0" smtClean="0"/>
              <a:t>Kinetics</a:t>
            </a:r>
          </a:p>
          <a:p>
            <a:r>
              <a:rPr lang="en-US" dirty="0" smtClean="0"/>
              <a:t>Reaction mechanism</a:t>
            </a:r>
          </a:p>
          <a:p>
            <a:r>
              <a:rPr lang="en-US" dirty="0" smtClean="0"/>
              <a:t>Collision theory</a:t>
            </a:r>
          </a:p>
          <a:p>
            <a:r>
              <a:rPr lang="en-US" dirty="0" smtClean="0"/>
              <a:t>Time</a:t>
            </a:r>
          </a:p>
          <a:p>
            <a:r>
              <a:rPr lang="en-US" dirty="0" smtClean="0"/>
              <a:t>Rate</a:t>
            </a:r>
          </a:p>
          <a:p>
            <a:r>
              <a:rPr lang="en-US" dirty="0" smtClean="0"/>
              <a:t>Rate of reaction</a:t>
            </a:r>
          </a:p>
          <a:p>
            <a:r>
              <a:rPr lang="en-US" dirty="0" err="1" smtClean="0"/>
              <a:t>Mol</a:t>
            </a:r>
            <a:r>
              <a:rPr lang="en-US" dirty="0" smtClean="0"/>
              <a:t> dm</a:t>
            </a:r>
            <a:r>
              <a:rPr lang="en-US" baseline="30000" dirty="0" smtClean="0"/>
              <a:t>-3</a:t>
            </a:r>
            <a:r>
              <a:rPr lang="en-US" dirty="0" smtClean="0"/>
              <a:t> s</a:t>
            </a:r>
            <a:r>
              <a:rPr lang="en-US" baseline="30000" dirty="0" smtClean="0"/>
              <a:t>-1</a:t>
            </a:r>
          </a:p>
          <a:p>
            <a:r>
              <a:rPr lang="en-US" dirty="0" smtClean="0"/>
              <a:t>Initial rate</a:t>
            </a:r>
          </a:p>
          <a:p>
            <a:r>
              <a:rPr lang="en-US" dirty="0" smtClean="0"/>
              <a:t>Gas syringe</a:t>
            </a:r>
          </a:p>
        </p:txBody>
      </p:sp>
      <p:sp>
        <p:nvSpPr>
          <p:cNvPr id="4" name="Content Placeholder 2"/>
          <p:cNvSpPr txBox="1">
            <a:spLocks/>
          </p:cNvSpPr>
          <p:nvPr/>
        </p:nvSpPr>
        <p:spPr>
          <a:xfrm>
            <a:off x="6109063" y="1922418"/>
            <a:ext cx="4676503" cy="44892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Colorimeter/spectrophotometry</a:t>
            </a:r>
          </a:p>
          <a:p>
            <a:r>
              <a:rPr lang="en-US" dirty="0" smtClean="0"/>
              <a:t>Quenching</a:t>
            </a:r>
          </a:p>
          <a:p>
            <a:r>
              <a:rPr lang="en-US" dirty="0" smtClean="0"/>
              <a:t>Kinetic-molecular theory of matter</a:t>
            </a:r>
          </a:p>
          <a:p>
            <a:r>
              <a:rPr lang="en-US" dirty="0" smtClean="0"/>
              <a:t>Kinetic energy</a:t>
            </a:r>
          </a:p>
          <a:p>
            <a:r>
              <a:rPr lang="en-US" dirty="0" smtClean="0"/>
              <a:t>Absolute temperature</a:t>
            </a:r>
          </a:p>
          <a:p>
            <a:r>
              <a:rPr lang="en-US" dirty="0" smtClean="0"/>
              <a:t>Maxwell-Boltzmann distribution curve</a:t>
            </a:r>
          </a:p>
          <a:p>
            <a:r>
              <a:rPr lang="en-US" dirty="0" smtClean="0"/>
              <a:t>Activation energy</a:t>
            </a:r>
          </a:p>
          <a:p>
            <a:r>
              <a:rPr lang="en-US" dirty="0" smtClean="0"/>
              <a:t>Transition state</a:t>
            </a:r>
          </a:p>
          <a:p>
            <a:r>
              <a:rPr lang="en-US" dirty="0" smtClean="0"/>
              <a:t>Enzyme</a:t>
            </a:r>
          </a:p>
          <a:p>
            <a:r>
              <a:rPr lang="en-US" dirty="0" smtClean="0"/>
              <a:t>Biotechnology</a:t>
            </a:r>
          </a:p>
          <a:p>
            <a:pPr marL="0" indent="0">
              <a:buFont typeface="Wingdings 3" charset="2"/>
              <a:buNone/>
            </a:pPr>
            <a:endParaRPr lang="en-US" dirty="0" smtClean="0"/>
          </a:p>
          <a:p>
            <a:endParaRPr lang="en-US" dirty="0"/>
          </a:p>
        </p:txBody>
      </p:sp>
    </p:spTree>
    <p:extLst>
      <p:ext uri="{BB962C8B-B14F-4D97-AF65-F5344CB8AC3E}">
        <p14:creationId xmlns:p14="http://schemas.microsoft.com/office/powerpoint/2010/main" val="2270570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165" y="624110"/>
            <a:ext cx="9329448" cy="656050"/>
          </a:xfrm>
        </p:spPr>
        <p:txBody>
          <a:bodyPr>
            <a:normAutofit fontScale="90000"/>
          </a:bodyPr>
          <a:lstStyle/>
          <a:p>
            <a:r>
              <a:rPr lang="en-US" dirty="0" smtClean="0"/>
              <a:t>5 Factors affecting rate of reaction “How fast”</a:t>
            </a:r>
            <a:endParaRPr lang="en-US" dirty="0"/>
          </a:p>
        </p:txBody>
      </p:sp>
      <p:sp>
        <p:nvSpPr>
          <p:cNvPr id="3" name="Content Placeholder 2"/>
          <p:cNvSpPr>
            <a:spLocks noGrp="1"/>
          </p:cNvSpPr>
          <p:nvPr>
            <p:ph idx="1"/>
          </p:nvPr>
        </p:nvSpPr>
        <p:spPr>
          <a:xfrm>
            <a:off x="2704010" y="1632856"/>
            <a:ext cx="8800601" cy="4950823"/>
          </a:xfrm>
        </p:spPr>
        <p:txBody>
          <a:bodyPr>
            <a:normAutofit/>
          </a:bodyPr>
          <a:lstStyle/>
          <a:p>
            <a:pPr marL="457200" indent="-457200">
              <a:buFont typeface="+mj-lt"/>
              <a:buAutoNum type="arabicPeriod"/>
            </a:pPr>
            <a:r>
              <a:rPr lang="en-US" sz="2000" dirty="0" smtClean="0"/>
              <a:t>Temperature</a:t>
            </a:r>
          </a:p>
          <a:p>
            <a:pPr marL="457200" indent="-457200">
              <a:buFont typeface="+mj-lt"/>
              <a:buAutoNum type="arabicPeriod"/>
            </a:pPr>
            <a:r>
              <a:rPr lang="en-US" sz="2000" dirty="0" smtClean="0"/>
              <a:t>Concentration</a:t>
            </a:r>
          </a:p>
          <a:p>
            <a:pPr marL="457200" indent="-457200">
              <a:buFont typeface="+mj-lt"/>
              <a:buAutoNum type="arabicPeriod"/>
            </a:pPr>
            <a:r>
              <a:rPr lang="en-US" sz="2000" dirty="0" smtClean="0"/>
              <a:t>Particle size</a:t>
            </a:r>
          </a:p>
          <a:p>
            <a:pPr marL="457200" indent="-457200">
              <a:buFont typeface="+mj-lt"/>
              <a:buAutoNum type="arabicPeriod"/>
            </a:pPr>
            <a:r>
              <a:rPr lang="en-US" sz="2000" dirty="0" smtClean="0"/>
              <a:t>Pressure</a:t>
            </a:r>
          </a:p>
          <a:p>
            <a:pPr marL="457200" indent="-457200">
              <a:buFont typeface="+mj-lt"/>
              <a:buAutoNum type="arabicPeriod"/>
            </a:pPr>
            <a:r>
              <a:rPr lang="en-US" sz="2000" dirty="0" smtClean="0"/>
              <a:t>Catalyst</a:t>
            </a:r>
          </a:p>
          <a:p>
            <a:pPr marL="0" indent="0">
              <a:buNone/>
            </a:pPr>
            <a:endParaRPr lang="en-US" sz="2000" dirty="0" smtClean="0"/>
          </a:p>
          <a:p>
            <a:endParaRPr lang="en-US" sz="2000" dirty="0" smtClean="0"/>
          </a:p>
        </p:txBody>
      </p:sp>
      <p:pic>
        <p:nvPicPr>
          <p:cNvPr id="2050" name="Picture 2" descr="Image result for temperature"/>
          <p:cNvPicPr>
            <a:picLocks noChangeAspect="1" noChangeArrowheads="1"/>
          </p:cNvPicPr>
          <p:nvPr/>
        </p:nvPicPr>
        <p:blipFill rotWithShape="1">
          <a:blip r:embed="rId2">
            <a:extLst>
              <a:ext uri="{28A0092B-C50C-407E-A947-70E740481C1C}">
                <a14:useLocalDpi xmlns:a14="http://schemas.microsoft.com/office/drawing/2010/main" val="0"/>
              </a:ext>
            </a:extLst>
          </a:blip>
          <a:srcRect l="10571" t="8053" r="7772" b="9452"/>
          <a:stretch/>
        </p:blipFill>
        <p:spPr bwMode="auto">
          <a:xfrm>
            <a:off x="99355" y="1096806"/>
            <a:ext cx="260465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ncentration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557" y="1537883"/>
            <a:ext cx="34290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article size atom molecu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417" y="2979795"/>
            <a:ext cx="2979194" cy="35032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ress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387" y="3357430"/>
            <a:ext cx="3622893" cy="21267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talyst"/>
          <p:cNvPicPr>
            <a:picLocks noChangeAspect="1" noChangeArrowheads="1"/>
          </p:cNvPicPr>
          <p:nvPr/>
        </p:nvPicPr>
        <p:blipFill rotWithShape="1">
          <a:blip r:embed="rId6">
            <a:extLst>
              <a:ext uri="{28A0092B-C50C-407E-A947-70E740481C1C}">
                <a14:useLocalDpi xmlns:a14="http://schemas.microsoft.com/office/drawing/2010/main" val="0"/>
              </a:ext>
            </a:extLst>
          </a:blip>
          <a:srcRect l="3371" t="8356" r="4509" b="7696"/>
          <a:stretch/>
        </p:blipFill>
        <p:spPr bwMode="auto">
          <a:xfrm>
            <a:off x="446628" y="4361609"/>
            <a:ext cx="4292593" cy="224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9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smtClean="0"/>
              <a:t>1. Temperature </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Increase temp, increase average KE of particles AND frequency of successful collisions</a:t>
            </a:r>
          </a:p>
          <a:p>
            <a:r>
              <a:rPr lang="en-US" sz="2000" dirty="0" smtClean="0"/>
              <a:t>Thus, increase temp means increase of RXN rate</a:t>
            </a:r>
          </a:p>
          <a:p>
            <a:r>
              <a:rPr lang="en-US" sz="2000" dirty="0" smtClean="0"/>
              <a:t>Area under curve represents all particles in sample</a:t>
            </a:r>
          </a:p>
          <a:p>
            <a:endParaRPr lang="en-US" sz="2000" dirty="0" smtClean="0"/>
          </a:p>
        </p:txBody>
      </p:sp>
      <p:pic>
        <p:nvPicPr>
          <p:cNvPr id="4" name="Picture 3"/>
          <p:cNvPicPr>
            <a:picLocks noChangeAspect="1"/>
          </p:cNvPicPr>
          <p:nvPr/>
        </p:nvPicPr>
        <p:blipFill rotWithShape="1">
          <a:blip r:embed="rId2"/>
          <a:srcRect l="25491" t="38923" r="50921" b="26823"/>
          <a:stretch/>
        </p:blipFill>
        <p:spPr>
          <a:xfrm>
            <a:off x="2729346" y="3116433"/>
            <a:ext cx="7962034" cy="3715441"/>
          </a:xfrm>
          <a:prstGeom prst="rect">
            <a:avLst/>
          </a:prstGeom>
        </p:spPr>
      </p:pic>
    </p:spTree>
    <p:extLst>
      <p:ext uri="{BB962C8B-B14F-4D97-AF65-F5344CB8AC3E}">
        <p14:creationId xmlns:p14="http://schemas.microsoft.com/office/powerpoint/2010/main" val="2977286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a:t>2</a:t>
            </a:r>
            <a:r>
              <a:rPr lang="en-US" dirty="0" smtClean="0"/>
              <a:t>. Concentration </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Increase in concentration of reactants increases rate of RXN</a:t>
            </a:r>
          </a:p>
          <a:p>
            <a:r>
              <a:rPr lang="en-US" sz="2000" dirty="0" smtClean="0"/>
              <a:t>More reactants, more frequent successful collisions</a:t>
            </a:r>
          </a:p>
          <a:p>
            <a:endParaRPr lang="en-US" sz="2000" dirty="0" smtClean="0"/>
          </a:p>
        </p:txBody>
      </p:sp>
      <p:pic>
        <p:nvPicPr>
          <p:cNvPr id="5" name="Picture 4"/>
          <p:cNvPicPr>
            <a:picLocks noChangeAspect="1"/>
          </p:cNvPicPr>
          <p:nvPr/>
        </p:nvPicPr>
        <p:blipFill rotWithShape="1">
          <a:blip r:embed="rId2"/>
          <a:srcRect l="30126" t="32552" r="46276" b="29687"/>
          <a:stretch/>
        </p:blipFill>
        <p:spPr>
          <a:xfrm>
            <a:off x="1990724" y="2651847"/>
            <a:ext cx="7097857" cy="3649606"/>
          </a:xfrm>
          <a:prstGeom prst="rect">
            <a:avLst/>
          </a:prstGeom>
        </p:spPr>
      </p:pic>
    </p:spTree>
    <p:extLst>
      <p:ext uri="{BB962C8B-B14F-4D97-AF65-F5344CB8AC3E}">
        <p14:creationId xmlns:p14="http://schemas.microsoft.com/office/powerpoint/2010/main" val="1705177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smtClean="0"/>
              <a:t>3. Particle size</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Decrease particle size, </a:t>
            </a:r>
            <a:r>
              <a:rPr lang="en-US" sz="2000" dirty="0" smtClean="0"/>
              <a:t>in</a:t>
            </a:r>
            <a:r>
              <a:rPr lang="en-US" sz="2000" dirty="0" smtClean="0"/>
              <a:t>creases </a:t>
            </a:r>
            <a:r>
              <a:rPr lang="en-US" sz="2000" dirty="0" smtClean="0"/>
              <a:t>rate of reaction</a:t>
            </a:r>
          </a:p>
          <a:p>
            <a:r>
              <a:rPr lang="en-US" sz="2000" dirty="0" smtClean="0"/>
              <a:t>Frequency of successful collisions </a:t>
            </a:r>
            <a:r>
              <a:rPr lang="en-US" sz="2000" dirty="0" smtClean="0"/>
              <a:t>increases</a:t>
            </a:r>
            <a:endParaRPr lang="en-US" sz="2000" dirty="0" smtClean="0"/>
          </a:p>
          <a:p>
            <a:r>
              <a:rPr lang="en-US" sz="2000" dirty="0" smtClean="0"/>
              <a:t>Heterogeneous reactants, can be affected this way:</a:t>
            </a:r>
          </a:p>
          <a:p>
            <a:pPr lvl="1"/>
            <a:r>
              <a:rPr lang="en-US" sz="1800" dirty="0" smtClean="0"/>
              <a:t>More surface area, increases rate of reaction as more successful collisions can occur</a:t>
            </a:r>
          </a:p>
          <a:p>
            <a:endParaRPr lang="en-US" sz="2000" dirty="0" smtClean="0"/>
          </a:p>
        </p:txBody>
      </p:sp>
      <p:pic>
        <p:nvPicPr>
          <p:cNvPr id="1026" name="Picture 2" descr="Image result for dust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084" y="3305888"/>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rticle size reaction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309" y="4056017"/>
            <a:ext cx="27717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od f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59" y="3523235"/>
            <a:ext cx="4405644" cy="330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347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normAutofit/>
          </a:bodyPr>
          <a:lstStyle/>
          <a:p>
            <a:r>
              <a:rPr lang="en-US" dirty="0"/>
              <a:t>4</a:t>
            </a:r>
            <a:r>
              <a:rPr lang="en-US" dirty="0" smtClean="0"/>
              <a:t>. Pressure</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For gas reactions, increasing pressure increases rate of RXN</a:t>
            </a:r>
          </a:p>
          <a:p>
            <a:pPr lvl="1"/>
            <a:r>
              <a:rPr lang="en-US" sz="1800" dirty="0" smtClean="0"/>
              <a:t>Compresses gas to increase concentration and therefore successful collisions</a:t>
            </a:r>
          </a:p>
          <a:p>
            <a:endParaRPr lang="en-US" sz="2000" dirty="0" smtClean="0"/>
          </a:p>
        </p:txBody>
      </p:sp>
      <p:pic>
        <p:nvPicPr>
          <p:cNvPr id="2050" name="Picture 2" descr="Image result for pressure gas rate 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3" y="2718953"/>
            <a:ext cx="10098303" cy="361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43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normAutofit/>
          </a:bodyPr>
          <a:lstStyle/>
          <a:p>
            <a:r>
              <a:rPr lang="en-US" dirty="0"/>
              <a:t>4</a:t>
            </a:r>
            <a:r>
              <a:rPr lang="en-US" dirty="0" smtClean="0"/>
              <a:t>. Pressure</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For gas reactions, increasing pressure increases rate of RXN</a:t>
            </a:r>
          </a:p>
          <a:p>
            <a:pPr lvl="1"/>
            <a:r>
              <a:rPr lang="en-US" sz="1800" dirty="0" smtClean="0"/>
              <a:t>Compresses gas to increase concentration and therefore successful collisions</a:t>
            </a:r>
          </a:p>
        </p:txBody>
      </p:sp>
      <p:pic>
        <p:nvPicPr>
          <p:cNvPr id="4" name="qHGxF_hls30"/>
          <p:cNvPicPr>
            <a:picLocks noRot="1" noChangeAspect="1"/>
          </p:cNvPicPr>
          <p:nvPr>
            <a:videoFile r:link="rId1"/>
          </p:nvPr>
        </p:nvPicPr>
        <p:blipFill>
          <a:blip r:embed="rId3"/>
          <a:stretch>
            <a:fillRect/>
          </a:stretch>
        </p:blipFill>
        <p:spPr>
          <a:xfrm>
            <a:off x="706582" y="279754"/>
            <a:ext cx="10914186" cy="6139230"/>
          </a:xfrm>
          <a:prstGeom prst="rect">
            <a:avLst/>
          </a:prstGeom>
        </p:spPr>
      </p:pic>
    </p:spTree>
    <p:extLst>
      <p:ext uri="{BB962C8B-B14F-4D97-AF65-F5344CB8AC3E}">
        <p14:creationId xmlns:p14="http://schemas.microsoft.com/office/powerpoint/2010/main" val="3604285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normAutofit/>
          </a:bodyPr>
          <a:lstStyle/>
          <a:p>
            <a:r>
              <a:rPr lang="en-US" dirty="0" smtClean="0"/>
              <a:t>5. </a:t>
            </a:r>
            <a:r>
              <a:rPr lang="en-US" smtClean="0"/>
              <a:t>Catalyst </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Changes the rate of reaction without actually changing itself permanently</a:t>
            </a:r>
          </a:p>
          <a:p>
            <a:r>
              <a:rPr lang="en-US" sz="2000" dirty="0" smtClean="0"/>
              <a:t>So more particles will now have enough KE to react successfully without increasing their KE</a:t>
            </a:r>
          </a:p>
          <a:p>
            <a:r>
              <a:rPr lang="en-US" sz="2000" dirty="0" smtClean="0"/>
              <a:t>Like lowering a hurdle!</a:t>
            </a:r>
          </a:p>
        </p:txBody>
      </p:sp>
      <p:pic>
        <p:nvPicPr>
          <p:cNvPr id="4" name="Picture 3"/>
          <p:cNvPicPr>
            <a:picLocks noChangeAspect="1"/>
          </p:cNvPicPr>
          <p:nvPr/>
        </p:nvPicPr>
        <p:blipFill rotWithShape="1">
          <a:blip r:embed="rId2"/>
          <a:srcRect l="45315" t="31534" r="14009" b="26042"/>
          <a:stretch/>
        </p:blipFill>
        <p:spPr>
          <a:xfrm>
            <a:off x="4904511" y="2464342"/>
            <a:ext cx="7024944" cy="4119338"/>
          </a:xfrm>
          <a:prstGeom prst="rect">
            <a:avLst/>
          </a:prstGeom>
        </p:spPr>
      </p:pic>
    </p:spTree>
    <p:extLst>
      <p:ext uri="{BB962C8B-B14F-4D97-AF65-F5344CB8AC3E}">
        <p14:creationId xmlns:p14="http://schemas.microsoft.com/office/powerpoint/2010/main" val="4093753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normAutofit/>
          </a:bodyPr>
          <a:lstStyle/>
          <a:p>
            <a:r>
              <a:rPr lang="en-US" dirty="0" smtClean="0"/>
              <a:t>5. </a:t>
            </a:r>
            <a:r>
              <a:rPr lang="en-US" smtClean="0"/>
              <a:t>Catalyst </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Maxwell-Boltzmann curve shows how more particles can react</a:t>
            </a:r>
          </a:p>
          <a:p>
            <a:r>
              <a:rPr lang="en-US" sz="2000" dirty="0" smtClean="0"/>
              <a:t>Since the activation energy is changed, it also does not affect the equilibrium position</a:t>
            </a:r>
          </a:p>
          <a:p>
            <a:r>
              <a:rPr lang="en-US" sz="2000" dirty="0" smtClean="0"/>
              <a:t>Super important in industrial RXNs</a:t>
            </a:r>
          </a:p>
          <a:p>
            <a:r>
              <a:rPr lang="en-US" sz="2000" dirty="0" smtClean="0"/>
              <a:t>Biological catalyst: enzyme</a:t>
            </a:r>
          </a:p>
          <a:p>
            <a:r>
              <a:rPr lang="en-US" sz="2000" dirty="0" smtClean="0"/>
              <a:t>Important in Green </a:t>
            </a:r>
            <a:r>
              <a:rPr lang="en-US" sz="2000" dirty="0" err="1" smtClean="0"/>
              <a:t>Chem</a:t>
            </a:r>
            <a:endParaRPr lang="en-US" sz="1800" dirty="0" smtClean="0"/>
          </a:p>
          <a:p>
            <a:endParaRPr lang="en-US" sz="2000" dirty="0" smtClean="0"/>
          </a:p>
        </p:txBody>
      </p:sp>
      <p:pic>
        <p:nvPicPr>
          <p:cNvPr id="5" name="Picture 4"/>
          <p:cNvPicPr>
            <a:picLocks noChangeAspect="1"/>
          </p:cNvPicPr>
          <p:nvPr/>
        </p:nvPicPr>
        <p:blipFill rotWithShape="1">
          <a:blip r:embed="rId2"/>
          <a:srcRect l="41268" t="39678" r="14329" b="21685"/>
          <a:stretch/>
        </p:blipFill>
        <p:spPr>
          <a:xfrm>
            <a:off x="5361143" y="3366656"/>
            <a:ext cx="6830857" cy="3341716"/>
          </a:xfrm>
          <a:prstGeom prst="rect">
            <a:avLst/>
          </a:prstGeom>
        </p:spPr>
      </p:pic>
    </p:spTree>
    <p:extLst>
      <p:ext uri="{BB962C8B-B14F-4D97-AF65-F5344CB8AC3E}">
        <p14:creationId xmlns:p14="http://schemas.microsoft.com/office/powerpoint/2010/main" val="2201612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Kinetics	</a:t>
            </a:r>
            <a:endParaRPr lang="en-US" dirty="0"/>
          </a:p>
        </p:txBody>
      </p:sp>
      <p:sp>
        <p:nvSpPr>
          <p:cNvPr id="3" name="Content Placeholder 2"/>
          <p:cNvSpPr>
            <a:spLocks noGrp="1"/>
          </p:cNvSpPr>
          <p:nvPr>
            <p:ph idx="1"/>
          </p:nvPr>
        </p:nvSpPr>
        <p:spPr>
          <a:xfrm>
            <a:off x="2860766" y="2133600"/>
            <a:ext cx="8643846" cy="4450080"/>
          </a:xfrm>
        </p:spPr>
        <p:txBody>
          <a:bodyPr/>
          <a:lstStyle/>
          <a:p>
            <a:r>
              <a:rPr lang="en-US" dirty="0" smtClean="0"/>
              <a:t>The study of how fast a reaction goes</a:t>
            </a:r>
          </a:p>
          <a:p>
            <a:r>
              <a:rPr lang="en-US" dirty="0" smtClean="0"/>
              <a:t>Reaction mechanism</a:t>
            </a:r>
          </a:p>
          <a:p>
            <a:pPr lvl="1"/>
            <a:r>
              <a:rPr lang="en-US" dirty="0" smtClean="0"/>
              <a:t>The sequence of bond breaking and forming</a:t>
            </a:r>
          </a:p>
          <a:p>
            <a:r>
              <a:rPr lang="en-US" dirty="0" smtClean="0"/>
              <a:t>The rate of reaction describes how quickly the reaction happens</a:t>
            </a:r>
          </a:p>
          <a:p>
            <a:pPr lvl="1"/>
            <a:r>
              <a:rPr lang="en-US" dirty="0" smtClean="0"/>
              <a:t>Per second or s</a:t>
            </a:r>
            <a:r>
              <a:rPr lang="en-US" baseline="30000" dirty="0" smtClean="0"/>
              <a:t>-1</a:t>
            </a:r>
          </a:p>
          <a:p>
            <a:r>
              <a:rPr lang="en-US" dirty="0" smtClean="0"/>
              <a:t>Described in 2 possible ways:</a:t>
            </a:r>
          </a:p>
          <a:p>
            <a:pPr lvl="1"/>
            <a:r>
              <a:rPr lang="en-US" dirty="0" smtClean="0"/>
              <a:t>Decrease of concentration of reactants per second</a:t>
            </a:r>
          </a:p>
          <a:p>
            <a:pPr lvl="1"/>
            <a:r>
              <a:rPr lang="en-US" dirty="0" smtClean="0"/>
              <a:t>Increase of concentration of products per second</a:t>
            </a:r>
          </a:p>
          <a:p>
            <a:pPr lvl="1"/>
            <a:r>
              <a:rPr lang="en-US" dirty="0" smtClean="0"/>
              <a:t>Thus, change in concentration per unit time = units: </a:t>
            </a:r>
            <a:r>
              <a:rPr lang="en-US" dirty="0" err="1" smtClean="0"/>
              <a:t>mol</a:t>
            </a:r>
            <a:r>
              <a:rPr lang="en-US" dirty="0" smtClean="0"/>
              <a:t> dm</a:t>
            </a:r>
            <a:r>
              <a:rPr lang="en-US" baseline="30000" dirty="0" smtClean="0"/>
              <a:t>-3</a:t>
            </a:r>
            <a:r>
              <a:rPr lang="en-US" dirty="0" smtClean="0"/>
              <a:t> s</a:t>
            </a:r>
            <a:r>
              <a:rPr lang="en-US" baseline="30000" dirty="0" smtClean="0"/>
              <a:t>-1</a:t>
            </a:r>
          </a:p>
        </p:txBody>
      </p:sp>
      <p:pic>
        <p:nvPicPr>
          <p:cNvPr id="1026" name="Picture 2" descr="Image result for rate sp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137" y="42180"/>
            <a:ext cx="2857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ate re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287" y="66675"/>
            <a:ext cx="41338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39391" t="43304" r="40228" b="49196"/>
          <a:stretch/>
        </p:blipFill>
        <p:spPr>
          <a:xfrm>
            <a:off x="7158446" y="3731622"/>
            <a:ext cx="3383280" cy="699990"/>
          </a:xfrm>
          <a:prstGeom prst="rect">
            <a:avLst/>
          </a:prstGeom>
        </p:spPr>
      </p:pic>
    </p:spTree>
    <p:extLst>
      <p:ext uri="{BB962C8B-B14F-4D97-AF65-F5344CB8AC3E}">
        <p14:creationId xmlns:p14="http://schemas.microsoft.com/office/powerpoint/2010/main" val="7710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Kinetics	</a:t>
            </a:r>
            <a:endParaRPr lang="en-US" dirty="0"/>
          </a:p>
        </p:txBody>
      </p:sp>
      <p:sp>
        <p:nvSpPr>
          <p:cNvPr id="3" name="Content Placeholder 2"/>
          <p:cNvSpPr>
            <a:spLocks noGrp="1"/>
          </p:cNvSpPr>
          <p:nvPr>
            <p:ph idx="1"/>
          </p:nvPr>
        </p:nvSpPr>
        <p:spPr>
          <a:xfrm>
            <a:off x="927463" y="1821180"/>
            <a:ext cx="5094514" cy="4450080"/>
          </a:xfrm>
        </p:spPr>
        <p:txBody>
          <a:bodyPr/>
          <a:lstStyle/>
          <a:p>
            <a:r>
              <a:rPr lang="en-US" dirty="0" smtClean="0"/>
              <a:t>The rate change occurs gradually, so is not a straight line</a:t>
            </a:r>
          </a:p>
          <a:p>
            <a:r>
              <a:rPr lang="en-US" dirty="0" smtClean="0"/>
              <a:t>So to find the rate of a particular reaction at a particular point:</a:t>
            </a:r>
          </a:p>
          <a:p>
            <a:pPr lvl="1"/>
            <a:r>
              <a:rPr lang="en-US" dirty="0" smtClean="0"/>
              <a:t>Use a tangent at the point on the curve</a:t>
            </a:r>
          </a:p>
          <a:p>
            <a:pPr lvl="1"/>
            <a:endParaRPr lang="en-US" dirty="0"/>
          </a:p>
          <a:p>
            <a:pPr lvl="1"/>
            <a:endParaRPr lang="en-US" dirty="0" smtClean="0"/>
          </a:p>
          <a:p>
            <a:r>
              <a:rPr lang="en-US" dirty="0" smtClean="0"/>
              <a:t>See curve of graph?</a:t>
            </a:r>
          </a:p>
          <a:p>
            <a:pPr lvl="1"/>
            <a:r>
              <a:rPr lang="en-US" dirty="0" smtClean="0"/>
              <a:t>Indicates that rate is not constant</a:t>
            </a:r>
          </a:p>
          <a:p>
            <a:pPr lvl="1"/>
            <a:r>
              <a:rPr lang="en-US" dirty="0" smtClean="0"/>
              <a:t>Rate is fastest at start and tapers off</a:t>
            </a:r>
          </a:p>
          <a:p>
            <a:pPr lvl="1"/>
            <a:r>
              <a:rPr lang="en-US" dirty="0" smtClean="0"/>
              <a:t>Tangent to t=0 is initial rate</a:t>
            </a:r>
          </a:p>
        </p:txBody>
      </p:sp>
      <p:pic>
        <p:nvPicPr>
          <p:cNvPr id="5" name="Picture 4"/>
          <p:cNvPicPr>
            <a:picLocks noChangeAspect="1"/>
          </p:cNvPicPr>
          <p:nvPr/>
        </p:nvPicPr>
        <p:blipFill rotWithShape="1">
          <a:blip r:embed="rId2"/>
          <a:srcRect l="47424" t="26160" r="17236" b="6697"/>
          <a:stretch/>
        </p:blipFill>
        <p:spPr>
          <a:xfrm>
            <a:off x="6021977" y="339685"/>
            <a:ext cx="5930537" cy="6334891"/>
          </a:xfrm>
          <a:prstGeom prst="rect">
            <a:avLst/>
          </a:prstGeom>
        </p:spPr>
      </p:pic>
    </p:spTree>
    <p:extLst>
      <p:ext uri="{BB962C8B-B14F-4D97-AF65-F5344CB8AC3E}">
        <p14:creationId xmlns:p14="http://schemas.microsoft.com/office/powerpoint/2010/main" val="3158503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ways to measure rates of RXN</a:t>
            </a:r>
            <a:br>
              <a:rPr lang="en-US" dirty="0" smtClean="0"/>
            </a:br>
            <a:r>
              <a:rPr lang="en-US" dirty="0" smtClean="0"/>
              <a:t>(depends on the RXN)	</a:t>
            </a:r>
            <a:endParaRPr lang="en-US" dirty="0"/>
          </a:p>
        </p:txBody>
      </p:sp>
      <p:sp>
        <p:nvSpPr>
          <p:cNvPr id="3" name="Content Placeholder 2"/>
          <p:cNvSpPr>
            <a:spLocks noGrp="1"/>
          </p:cNvSpPr>
          <p:nvPr>
            <p:ph idx="1"/>
          </p:nvPr>
        </p:nvSpPr>
        <p:spPr>
          <a:xfrm>
            <a:off x="2860766" y="2133600"/>
            <a:ext cx="8643846" cy="4450080"/>
          </a:xfrm>
        </p:spPr>
        <p:txBody>
          <a:bodyPr>
            <a:normAutofit/>
          </a:bodyPr>
          <a:lstStyle/>
          <a:p>
            <a:pPr>
              <a:buFont typeface="+mj-lt"/>
              <a:buAutoNum type="arabicPeriod"/>
            </a:pPr>
            <a:r>
              <a:rPr lang="en-US" sz="2400" dirty="0" smtClean="0"/>
              <a:t>Change in gas (volume) produced</a:t>
            </a:r>
          </a:p>
          <a:p>
            <a:pPr>
              <a:buFont typeface="+mj-lt"/>
              <a:buAutoNum type="arabicPeriod"/>
            </a:pPr>
            <a:r>
              <a:rPr lang="en-US" sz="2400" dirty="0" smtClean="0"/>
              <a:t>Change in mass</a:t>
            </a:r>
          </a:p>
          <a:p>
            <a:pPr>
              <a:buFont typeface="+mj-lt"/>
              <a:buAutoNum type="arabicPeriod"/>
            </a:pPr>
            <a:r>
              <a:rPr lang="en-US" sz="2400" dirty="0" smtClean="0"/>
              <a:t>Change in transmission of light: </a:t>
            </a:r>
            <a:r>
              <a:rPr lang="en-US" sz="2400" dirty="0" err="1" smtClean="0"/>
              <a:t>colorimetry</a:t>
            </a:r>
            <a:r>
              <a:rPr lang="en-US" sz="2400" dirty="0" smtClean="0"/>
              <a:t>/spectrophotometry</a:t>
            </a:r>
          </a:p>
          <a:p>
            <a:pPr>
              <a:buFont typeface="+mj-lt"/>
              <a:buAutoNum type="arabicPeriod"/>
            </a:pPr>
            <a:r>
              <a:rPr lang="en-US" sz="2400" dirty="0" smtClean="0"/>
              <a:t>Change in concentration measured using titration</a:t>
            </a:r>
          </a:p>
          <a:p>
            <a:pPr>
              <a:buFont typeface="+mj-lt"/>
              <a:buAutoNum type="arabicPeriod"/>
            </a:pPr>
            <a:r>
              <a:rPr lang="en-US" sz="2400" dirty="0" smtClean="0"/>
              <a:t>Change in concentration measured using conductivity</a:t>
            </a:r>
          </a:p>
          <a:p>
            <a:pPr>
              <a:buFont typeface="+mj-lt"/>
              <a:buAutoNum type="arabicPeriod"/>
            </a:pPr>
            <a:r>
              <a:rPr lang="en-US" sz="2400" dirty="0" smtClean="0"/>
              <a:t>Non-continuous methods of detecting change during a reaction: ‘clock reactions’</a:t>
            </a:r>
          </a:p>
        </p:txBody>
      </p:sp>
    </p:spTree>
    <p:extLst>
      <p:ext uri="{BB962C8B-B14F-4D97-AF65-F5344CB8AC3E}">
        <p14:creationId xmlns:p14="http://schemas.microsoft.com/office/powerpoint/2010/main" val="450148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smtClean="0"/>
              <a:t>1. Change in volume of gas produced</a:t>
            </a:r>
            <a:endParaRPr lang="en-US" dirty="0"/>
          </a:p>
        </p:txBody>
      </p:sp>
      <p:pic>
        <p:nvPicPr>
          <p:cNvPr id="4" name="Picture 3"/>
          <p:cNvPicPr>
            <a:picLocks noChangeAspect="1"/>
          </p:cNvPicPr>
          <p:nvPr/>
        </p:nvPicPr>
        <p:blipFill rotWithShape="1">
          <a:blip r:embed="rId2"/>
          <a:srcRect l="28649" t="36696" r="29285" b="20446"/>
          <a:stretch/>
        </p:blipFill>
        <p:spPr>
          <a:xfrm>
            <a:off x="3015638" y="2281101"/>
            <a:ext cx="7694026" cy="4407080"/>
          </a:xfrm>
          <a:prstGeom prst="rect">
            <a:avLst/>
          </a:prstGeom>
        </p:spPr>
      </p:pic>
      <p:sp>
        <p:nvSpPr>
          <p:cNvPr id="3" name="Content Placeholder 2"/>
          <p:cNvSpPr>
            <a:spLocks noGrp="1"/>
          </p:cNvSpPr>
          <p:nvPr>
            <p:ph idx="1"/>
          </p:nvPr>
        </p:nvSpPr>
        <p:spPr>
          <a:xfrm>
            <a:off x="1436914" y="1528354"/>
            <a:ext cx="10067698" cy="5055326"/>
          </a:xfrm>
        </p:spPr>
        <p:txBody>
          <a:bodyPr>
            <a:normAutofit/>
          </a:bodyPr>
          <a:lstStyle/>
          <a:p>
            <a:r>
              <a:rPr lang="en-US" sz="2000" dirty="0" smtClean="0"/>
              <a:t>The production of a calibrated glass syringe to collect released gas or inverted burette. </a:t>
            </a:r>
          </a:p>
          <a:p>
            <a:r>
              <a:rPr lang="en-US" sz="2000" dirty="0" smtClean="0"/>
              <a:t>Burette process can only work if gas has low solubility in water</a:t>
            </a:r>
          </a:p>
          <a:p>
            <a:r>
              <a:rPr lang="en-US" sz="2000" dirty="0" smtClean="0"/>
              <a:t>Measure </a:t>
            </a:r>
            <a:r>
              <a:rPr lang="en-US" sz="2000" dirty="0" err="1" smtClean="0"/>
              <a:t>vol</a:t>
            </a:r>
            <a:r>
              <a:rPr lang="en-US" sz="2000" dirty="0" smtClean="0"/>
              <a:t> over regular time intervals</a:t>
            </a:r>
          </a:p>
          <a:p>
            <a:pPr marL="0" indent="0">
              <a:buNone/>
            </a:pPr>
            <a:r>
              <a:rPr lang="en-US" sz="2000" dirty="0" smtClean="0"/>
              <a:t>Mg(s) + 2HCl(</a:t>
            </a:r>
            <a:r>
              <a:rPr lang="en-US" sz="2000" dirty="0" err="1" smtClean="0"/>
              <a:t>aq</a:t>
            </a:r>
            <a:r>
              <a:rPr lang="en-US" sz="2000" dirty="0" smtClean="0"/>
              <a:t>) </a:t>
            </a:r>
            <a:r>
              <a:rPr lang="en-US" sz="2000" dirty="0" smtClean="0">
                <a:sym typeface="Wingdings" panose="05000000000000000000" pitchFamily="2" charset="2"/>
              </a:rPr>
              <a:t> MgCl</a:t>
            </a:r>
            <a:r>
              <a:rPr lang="en-US" sz="2000" baseline="-25000" dirty="0" smtClean="0">
                <a:sym typeface="Wingdings" panose="05000000000000000000" pitchFamily="2" charset="2"/>
              </a:rPr>
              <a:t>2</a:t>
            </a:r>
            <a:r>
              <a:rPr lang="en-US" sz="2000" dirty="0" smtClean="0">
                <a:sym typeface="Wingdings" panose="05000000000000000000" pitchFamily="2" charset="2"/>
              </a:rPr>
              <a:t>(</a:t>
            </a:r>
            <a:r>
              <a:rPr lang="en-US" sz="2000" dirty="0" err="1" smtClean="0">
                <a:sym typeface="Wingdings" panose="05000000000000000000" pitchFamily="2" charset="2"/>
              </a:rPr>
              <a:t>aq</a:t>
            </a:r>
            <a:r>
              <a:rPr lang="en-US" sz="2000" dirty="0" smtClean="0">
                <a:sym typeface="Wingdings" panose="05000000000000000000" pitchFamily="2" charset="2"/>
              </a:rPr>
              <a:t>) + H</a:t>
            </a:r>
            <a:r>
              <a:rPr lang="en-US" sz="2000" baseline="-25000" dirty="0" smtClean="0">
                <a:sym typeface="Wingdings" panose="05000000000000000000" pitchFamily="2" charset="2"/>
              </a:rPr>
              <a:t>2</a:t>
            </a:r>
            <a:r>
              <a:rPr lang="en-US" sz="2000" dirty="0" smtClean="0">
                <a:sym typeface="Wingdings" panose="05000000000000000000" pitchFamily="2" charset="2"/>
              </a:rPr>
              <a:t>(g)</a:t>
            </a:r>
            <a:endParaRPr lang="en-US" sz="2000" dirty="0" smtClean="0"/>
          </a:p>
          <a:p>
            <a:r>
              <a:rPr lang="en-US" sz="2000" dirty="0">
                <a:hlinkClick r:id="rId3"/>
              </a:rPr>
              <a:t>http://</a:t>
            </a:r>
            <a:r>
              <a:rPr lang="en-US" sz="2000" dirty="0" smtClean="0">
                <a:hlinkClick r:id="rId3"/>
              </a:rPr>
              <a:t>media.pearsoncmg.com/intl/ema/9781447959762_ChemHL_Brown_Ford/animations/Chapter6p281/index.html</a:t>
            </a:r>
            <a:r>
              <a:rPr lang="en-US" sz="2000" dirty="0" smtClean="0"/>
              <a:t> </a:t>
            </a:r>
          </a:p>
        </p:txBody>
      </p:sp>
    </p:spTree>
    <p:extLst>
      <p:ext uri="{BB962C8B-B14F-4D97-AF65-F5344CB8AC3E}">
        <p14:creationId xmlns:p14="http://schemas.microsoft.com/office/powerpoint/2010/main" val="35078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a:t>2</a:t>
            </a:r>
            <a:r>
              <a:rPr lang="en-US" dirty="0" smtClean="0"/>
              <a:t>. Change in mass</a:t>
            </a:r>
            <a:endParaRPr lang="en-US" dirty="0"/>
          </a:p>
        </p:txBody>
      </p:sp>
      <p:sp>
        <p:nvSpPr>
          <p:cNvPr id="3" name="Content Placeholder 2"/>
          <p:cNvSpPr>
            <a:spLocks noGrp="1"/>
          </p:cNvSpPr>
          <p:nvPr>
            <p:ph idx="1"/>
          </p:nvPr>
        </p:nvSpPr>
        <p:spPr>
          <a:xfrm>
            <a:off x="1436914" y="1528354"/>
            <a:ext cx="10067698" cy="5055326"/>
          </a:xfrm>
        </p:spPr>
        <p:txBody>
          <a:bodyPr>
            <a:normAutofit/>
          </a:bodyPr>
          <a:lstStyle/>
          <a:p>
            <a:r>
              <a:rPr lang="en-US" sz="2000" dirty="0" smtClean="0"/>
              <a:t>When a gas is released, the reduction in mass can be measured over a continuous time period</a:t>
            </a:r>
          </a:p>
          <a:p>
            <a:r>
              <a:rPr lang="en-US" sz="2000" dirty="0" smtClean="0"/>
              <a:t>The gas evolved should not be hydrogen (too light to measure mass change)</a:t>
            </a:r>
          </a:p>
          <a:p>
            <a:endParaRPr lang="en-US" sz="2000" dirty="0" smtClean="0"/>
          </a:p>
        </p:txBody>
      </p:sp>
      <p:pic>
        <p:nvPicPr>
          <p:cNvPr id="4" name="Picture 3"/>
          <p:cNvPicPr>
            <a:picLocks noChangeAspect="1"/>
          </p:cNvPicPr>
          <p:nvPr/>
        </p:nvPicPr>
        <p:blipFill rotWithShape="1">
          <a:blip r:embed="rId2"/>
          <a:srcRect l="28748" t="48482" r="29587" b="17411"/>
          <a:stretch/>
        </p:blipFill>
        <p:spPr>
          <a:xfrm>
            <a:off x="1881052" y="2738950"/>
            <a:ext cx="8673738" cy="3992009"/>
          </a:xfrm>
          <a:prstGeom prst="rect">
            <a:avLst/>
          </a:prstGeom>
        </p:spPr>
      </p:pic>
    </p:spTree>
    <p:extLst>
      <p:ext uri="{BB962C8B-B14F-4D97-AF65-F5344CB8AC3E}">
        <p14:creationId xmlns:p14="http://schemas.microsoft.com/office/powerpoint/2010/main" val="357620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p:spPr>
        <p:txBody>
          <a:bodyPr/>
          <a:lstStyle/>
          <a:p>
            <a:r>
              <a:rPr lang="en-US" dirty="0"/>
              <a:t>3</a:t>
            </a:r>
            <a:r>
              <a:rPr lang="en-US" dirty="0" smtClean="0"/>
              <a:t>. Change in light transmission</a:t>
            </a:r>
            <a:endParaRPr lang="en-US" dirty="0"/>
          </a:p>
        </p:txBody>
      </p:sp>
      <p:pic>
        <p:nvPicPr>
          <p:cNvPr id="4" name="Picture 3"/>
          <p:cNvPicPr>
            <a:picLocks noChangeAspect="1"/>
          </p:cNvPicPr>
          <p:nvPr/>
        </p:nvPicPr>
        <p:blipFill rotWithShape="1">
          <a:blip r:embed="rId2"/>
          <a:srcRect l="44210" t="46517" r="14426" b="24197"/>
          <a:stretch/>
        </p:blipFill>
        <p:spPr>
          <a:xfrm>
            <a:off x="2747848" y="3763498"/>
            <a:ext cx="7445829" cy="2963874"/>
          </a:xfrm>
          <a:prstGeom prst="rect">
            <a:avLst/>
          </a:prstGeom>
        </p:spPr>
      </p:pic>
      <p:sp>
        <p:nvSpPr>
          <p:cNvPr id="3" name="Content Placeholder 2"/>
          <p:cNvSpPr>
            <a:spLocks noGrp="1"/>
          </p:cNvSpPr>
          <p:nvPr>
            <p:ph idx="1"/>
          </p:nvPr>
        </p:nvSpPr>
        <p:spPr>
          <a:xfrm>
            <a:off x="1436914" y="1528354"/>
            <a:ext cx="10067698" cy="5055326"/>
          </a:xfrm>
        </p:spPr>
        <p:txBody>
          <a:bodyPr>
            <a:normAutofit/>
          </a:bodyPr>
          <a:lstStyle/>
          <a:p>
            <a:r>
              <a:rPr lang="en-US" sz="2000" dirty="0" smtClean="0"/>
              <a:t>If one reactant or product is colored, you can observe the intensity of the color change (continuously) during the reaction</a:t>
            </a:r>
          </a:p>
          <a:p>
            <a:r>
              <a:rPr lang="en-US" sz="2000" dirty="0" smtClean="0"/>
              <a:t>Colorimeter or spectrophotometer is used to observe the change</a:t>
            </a:r>
          </a:p>
          <a:p>
            <a:pPr lvl="1"/>
            <a:r>
              <a:rPr lang="en-US" sz="1800" dirty="0" smtClean="0"/>
              <a:t>Works by passing light of specific wavelength through sample/RXN and measures intensity of light passing through</a:t>
            </a:r>
          </a:p>
          <a:p>
            <a:pPr lvl="1"/>
            <a:r>
              <a:rPr lang="en-US" sz="1800" dirty="0" smtClean="0"/>
              <a:t>Photocell generates electric current according to amount of light transmitted (passes through) and records on meter/computer</a:t>
            </a:r>
          </a:p>
          <a:p>
            <a:endParaRPr lang="en-US" sz="2000" dirty="0" smtClean="0"/>
          </a:p>
        </p:txBody>
      </p:sp>
    </p:spTree>
    <p:extLst>
      <p:ext uri="{BB962C8B-B14F-4D97-AF65-F5344CB8AC3E}">
        <p14:creationId xmlns:p14="http://schemas.microsoft.com/office/powerpoint/2010/main" val="153475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102" y="597985"/>
            <a:ext cx="10524898" cy="656050"/>
          </a:xfrm>
        </p:spPr>
        <p:txBody>
          <a:bodyPr>
            <a:normAutofit fontScale="90000"/>
          </a:bodyPr>
          <a:lstStyle/>
          <a:p>
            <a:r>
              <a:rPr lang="en-US" dirty="0" smtClean="0"/>
              <a:t>4. Change in concentration measured using titration</a:t>
            </a:r>
            <a:endParaRPr lang="en-US" dirty="0"/>
          </a:p>
        </p:txBody>
      </p:sp>
      <p:sp>
        <p:nvSpPr>
          <p:cNvPr id="3" name="Content Placeholder 2"/>
          <p:cNvSpPr>
            <a:spLocks noGrp="1"/>
          </p:cNvSpPr>
          <p:nvPr>
            <p:ph idx="1"/>
          </p:nvPr>
        </p:nvSpPr>
        <p:spPr>
          <a:xfrm>
            <a:off x="1436914" y="1528354"/>
            <a:ext cx="10067698" cy="5055326"/>
          </a:xfrm>
        </p:spPr>
        <p:txBody>
          <a:bodyPr>
            <a:normAutofit lnSpcReduction="10000"/>
          </a:bodyPr>
          <a:lstStyle/>
          <a:p>
            <a:r>
              <a:rPr lang="en-US" sz="2000" dirty="0" smtClean="0"/>
              <a:t>It is possible to measure the concentration of a product or reactant by titrating it</a:t>
            </a:r>
          </a:p>
          <a:p>
            <a:r>
              <a:rPr lang="en-US" sz="2000" dirty="0" smtClean="0"/>
              <a:t>CANNOT be measured continuously</a:t>
            </a:r>
          </a:p>
          <a:p>
            <a:r>
              <a:rPr lang="en-US" sz="2000" dirty="0" smtClean="0"/>
              <a:t>Must measure and titrate at several timer periods</a:t>
            </a:r>
          </a:p>
          <a:p>
            <a:r>
              <a:rPr lang="en-US" sz="2000" dirty="0" smtClean="0"/>
              <a:t>Take a sample at a time period, quench the sample reaction and then titrate</a:t>
            </a:r>
          </a:p>
          <a:p>
            <a:r>
              <a:rPr lang="en-US" sz="2000" dirty="0" smtClean="0"/>
              <a:t>Quenching</a:t>
            </a:r>
          </a:p>
          <a:p>
            <a:pPr lvl="1"/>
            <a:r>
              <a:rPr lang="en-US" sz="1800" dirty="0" smtClean="0"/>
              <a:t>Cooling </a:t>
            </a:r>
          </a:p>
          <a:p>
            <a:pPr lvl="1"/>
            <a:r>
              <a:rPr lang="en-US" sz="1800" dirty="0" smtClean="0"/>
              <a:t>Add an anti-solvent to induce precipitation</a:t>
            </a:r>
          </a:p>
          <a:p>
            <a:pPr lvl="1"/>
            <a:r>
              <a:rPr lang="en-US" sz="1800" dirty="0" smtClean="0"/>
              <a:t>Remove solvent by evaporation</a:t>
            </a:r>
          </a:p>
          <a:p>
            <a:pPr lvl="1"/>
            <a:r>
              <a:rPr lang="en-US" sz="1800" dirty="0" smtClean="0"/>
              <a:t>Separate layers through liquid-liquid extraction</a:t>
            </a:r>
          </a:p>
          <a:p>
            <a:pPr lvl="1"/>
            <a:r>
              <a:rPr lang="en-US" sz="1800" dirty="0" smtClean="0"/>
              <a:t>Purification by chromatography, distillation, </a:t>
            </a:r>
            <a:r>
              <a:rPr lang="en-US" sz="1800" dirty="0" err="1" smtClean="0"/>
              <a:t>recrystaliization</a:t>
            </a:r>
            <a:endParaRPr lang="en-US" sz="1800" dirty="0" smtClean="0"/>
          </a:p>
          <a:p>
            <a:pPr lvl="1"/>
            <a:r>
              <a:rPr lang="en-US" sz="1800" dirty="0" smtClean="0"/>
              <a:t>Removal of light or energy source</a:t>
            </a:r>
          </a:p>
          <a:p>
            <a:pPr lvl="1"/>
            <a:r>
              <a:rPr lang="en-US" sz="1800" dirty="0" smtClean="0"/>
              <a:t>Common with biochemical tests/assays</a:t>
            </a:r>
          </a:p>
        </p:txBody>
      </p:sp>
    </p:spTree>
    <p:extLst>
      <p:ext uri="{BB962C8B-B14F-4D97-AF65-F5344CB8AC3E}">
        <p14:creationId xmlns:p14="http://schemas.microsoft.com/office/powerpoint/2010/main" val="3154375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1750</TotalTime>
  <Words>1229</Words>
  <Application>Microsoft Office PowerPoint</Application>
  <PresentationFormat>Widescreen</PresentationFormat>
  <Paragraphs>169</Paragraphs>
  <Slides>27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Wingdings</vt:lpstr>
      <vt:lpstr>Wingdings 3</vt:lpstr>
      <vt:lpstr>Wisp</vt:lpstr>
      <vt:lpstr>Chapter 6.1: Collision Theory and Rates of RXN</vt:lpstr>
      <vt:lpstr>Important terms for this section</vt:lpstr>
      <vt:lpstr>Kinetics </vt:lpstr>
      <vt:lpstr>Kinetics </vt:lpstr>
      <vt:lpstr>6 ways to measure rates of RXN (depends on the RXN) </vt:lpstr>
      <vt:lpstr>1. Change in volume of gas produced</vt:lpstr>
      <vt:lpstr>2. Change in mass</vt:lpstr>
      <vt:lpstr>3. Change in light transmission</vt:lpstr>
      <vt:lpstr>4. Change in concentration measured using titration</vt:lpstr>
      <vt:lpstr>4. Change in concentration measured using titration</vt:lpstr>
      <vt:lpstr>5. Change in concentration measured using conductivity</vt:lpstr>
      <vt:lpstr>6. Clock Reactions</vt:lpstr>
      <vt:lpstr>PowerPoint Presentation</vt:lpstr>
      <vt:lpstr>Collision theory: Kinetic energy and temperature</vt:lpstr>
      <vt:lpstr>Collision theory: Kinetic energy and temperature</vt:lpstr>
      <vt:lpstr>Collision theory:  Maxwell-Blotzmann Distribution Curve</vt:lpstr>
      <vt:lpstr>Collision theory: How RXNs Happen</vt:lpstr>
      <vt:lpstr>Collision theory: How RXNs Happen</vt:lpstr>
      <vt:lpstr>Collision theory: How RXNs Happen</vt:lpstr>
      <vt:lpstr>5 Factors affecting rate of reaction “How fast”</vt:lpstr>
      <vt:lpstr>1. Temperature </vt:lpstr>
      <vt:lpstr>2. Concentration </vt:lpstr>
      <vt:lpstr>3. Particle size</vt:lpstr>
      <vt:lpstr>4. Pressure</vt:lpstr>
      <vt:lpstr>4. Pressure</vt:lpstr>
      <vt:lpstr>5. Catalyst </vt:lpstr>
      <vt:lpstr>5. Catalyst </vt:lpstr>
    </vt:vector>
  </TitlesOfParts>
  <Company>Academy School District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jessica.milhollan@asd20.org</dc:creator>
  <cp:lastModifiedBy>Jessica Milhollan</cp:lastModifiedBy>
  <cp:revision>45</cp:revision>
  <dcterms:created xsi:type="dcterms:W3CDTF">2016-09-21T12:56:08Z</dcterms:created>
  <dcterms:modified xsi:type="dcterms:W3CDTF">2016-09-30T20:18:14Z</dcterms:modified>
</cp:coreProperties>
</file>