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8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5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3093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9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143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14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81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3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6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6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2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5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9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7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640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16.2: Activation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activation energy of a reaction can be determined from the effect of temperature on reaction 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 for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0" y="1905000"/>
            <a:ext cx="3722914" cy="448926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Arrhenius equation</a:t>
            </a:r>
          </a:p>
          <a:p>
            <a:r>
              <a:rPr lang="en-US" sz="2200" dirty="0" smtClean="0"/>
              <a:t>Frequency</a:t>
            </a:r>
          </a:p>
          <a:p>
            <a:r>
              <a:rPr lang="en-US" sz="2200" dirty="0" smtClean="0"/>
              <a:t>Orientation</a:t>
            </a:r>
          </a:p>
          <a:p>
            <a:r>
              <a:rPr lang="en-US" sz="2200" dirty="0" smtClean="0"/>
              <a:t>Constant</a:t>
            </a:r>
          </a:p>
          <a:p>
            <a:endParaRPr lang="en-US" sz="2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204" t="23012" r="23273" b="13730"/>
          <a:stretch/>
        </p:blipFill>
        <p:spPr>
          <a:xfrm>
            <a:off x="5826034" y="1454726"/>
            <a:ext cx="4752110" cy="462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en-US" dirty="0" smtClean="0"/>
              <a:t>Arrhenius equation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673" y="1537855"/>
            <a:ext cx="9758939" cy="504582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Consider a rate equation, rate = </a:t>
            </a:r>
            <a:r>
              <a:rPr lang="en-US" sz="2000" i="1" dirty="0" smtClean="0"/>
              <a:t>k</a:t>
            </a:r>
            <a:r>
              <a:rPr lang="en-US" sz="2000" dirty="0" smtClean="0"/>
              <a:t>[A][B]</a:t>
            </a:r>
          </a:p>
          <a:p>
            <a:r>
              <a:rPr lang="en-US" sz="2000" dirty="0" smtClean="0"/>
              <a:t>As the temperature increases, the rate constant increases exponentially</a:t>
            </a:r>
          </a:p>
          <a:p>
            <a:r>
              <a:rPr lang="en-US" sz="2000" dirty="0" smtClean="0"/>
              <a:t>The Arrhenius equation is used to model how the rate constant changes with temperature</a:t>
            </a:r>
          </a:p>
          <a:p>
            <a:r>
              <a:rPr lang="en-US" sz="2000" i="1" dirty="0" smtClean="0"/>
              <a:t>k</a:t>
            </a:r>
            <a:r>
              <a:rPr lang="en-US" sz="2000" dirty="0" smtClean="0"/>
              <a:t> = </a:t>
            </a:r>
            <a:r>
              <a:rPr lang="en-US" sz="2000" i="1" dirty="0" smtClean="0"/>
              <a:t>Ae</a:t>
            </a:r>
            <a:r>
              <a:rPr lang="en-US" sz="2000" i="1" baseline="30000" dirty="0" smtClean="0"/>
              <a:t>-</a:t>
            </a:r>
            <a:r>
              <a:rPr lang="en-US" sz="2000" i="1" baseline="30000" dirty="0" err="1" smtClean="0"/>
              <a:t>Ea</a:t>
            </a:r>
            <a:r>
              <a:rPr lang="en-US" sz="2000" i="1" baseline="30000" dirty="0" smtClean="0"/>
              <a:t>/RT</a:t>
            </a:r>
          </a:p>
        </p:txBody>
      </p:sp>
      <p:pic>
        <p:nvPicPr>
          <p:cNvPr id="1026" name="Picture 2" descr="Image result for arrhenius eq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064" y="3312245"/>
            <a:ext cx="6693353" cy="300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en-US" dirty="0" smtClean="0"/>
              <a:t>Arrhenius equation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5" y="1837861"/>
            <a:ext cx="10701048" cy="474581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This is the fraction of collisions that have enough E to overcome E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r>
              <a:rPr lang="en-US" sz="2000" i="1" dirty="0" smtClean="0"/>
              <a:t>A</a:t>
            </a:r>
            <a:r>
              <a:rPr lang="en-US" sz="2000" dirty="0" smtClean="0"/>
              <a:t> contains a factor to address that not all collisions will be in the right orientation</a:t>
            </a:r>
          </a:p>
          <a:p>
            <a:pPr lvl="1"/>
            <a:r>
              <a:rPr lang="en-US" sz="2000" dirty="0" smtClean="0"/>
              <a:t>Called the frequency factor  or pre-exponential factor</a:t>
            </a:r>
          </a:p>
          <a:p>
            <a:pPr lvl="1"/>
            <a:r>
              <a:rPr lang="en-US" sz="2000" dirty="0" smtClean="0"/>
              <a:t>Takes into account frequency of collisions AND the orientation of collisions</a:t>
            </a:r>
          </a:p>
          <a:p>
            <a:pPr lvl="1"/>
            <a:r>
              <a:rPr lang="en-US" sz="2000" dirty="0" smtClean="0"/>
              <a:t>Can be considered constant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544489" y="3860943"/>
            <a:ext cx="6460485" cy="2888992"/>
            <a:chOff x="4030064" y="3312245"/>
            <a:chExt cx="6693353" cy="3005748"/>
          </a:xfrm>
        </p:grpSpPr>
        <p:pic>
          <p:nvPicPr>
            <p:cNvPr id="5" name="Picture 2" descr="Image result for arrhenius equa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0064" y="3312245"/>
              <a:ext cx="6693353" cy="30057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  <p:sp>
          <p:nvSpPr>
            <p:cNvPr id="4" name="Rounded Rectangle 3"/>
            <p:cNvSpPr/>
            <p:nvPr/>
          </p:nvSpPr>
          <p:spPr>
            <a:xfrm>
              <a:off x="5209309" y="3435927"/>
              <a:ext cx="955964" cy="720437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72891" y="3470564"/>
              <a:ext cx="387927" cy="734292"/>
            </a:xfrm>
            <a:prstGeom prst="round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Arrow Connector 6"/>
          <p:cNvCxnSpPr>
            <a:stCxn id="4" idx="0"/>
          </p:cNvCxnSpPr>
          <p:nvPr/>
        </p:nvCxnSpPr>
        <p:spPr>
          <a:xfrm flipH="1" flipV="1">
            <a:off x="6182346" y="2148313"/>
            <a:ext cx="961714" cy="18315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294909" y="2590800"/>
            <a:ext cx="1966563" cy="1422312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7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837" y="624110"/>
            <a:ext cx="9869776" cy="747490"/>
          </a:xfrm>
        </p:spPr>
        <p:txBody>
          <a:bodyPr>
            <a:normAutofit/>
          </a:bodyPr>
          <a:lstStyle/>
          <a:p>
            <a:r>
              <a:rPr lang="en-US" dirty="0" smtClean="0"/>
              <a:t>How to find E</a:t>
            </a:r>
            <a:r>
              <a:rPr lang="en-US" baseline="-25000" dirty="0" smtClean="0"/>
              <a:t>A</a:t>
            </a:r>
            <a:r>
              <a:rPr lang="en-US" dirty="0" smtClean="0"/>
              <a:t> using Arrhenius equation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673" y="1537855"/>
            <a:ext cx="9758939" cy="504582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Conduct a series of experiments at a range of temperatures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Calculate a rate constant, </a:t>
            </a:r>
            <a:r>
              <a:rPr lang="en-US" sz="2000" i="1" dirty="0" smtClean="0"/>
              <a:t>k</a:t>
            </a:r>
            <a:r>
              <a:rPr lang="en-US" sz="2000" dirty="0" smtClean="0"/>
              <a:t>, for each temperature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Plot a graph of ln </a:t>
            </a:r>
            <a:r>
              <a:rPr lang="en-US" sz="2000" i="1" dirty="0" smtClean="0"/>
              <a:t>k</a:t>
            </a:r>
            <a:r>
              <a:rPr lang="en-US" sz="2000" dirty="0"/>
              <a:t> </a:t>
            </a:r>
            <a:r>
              <a:rPr lang="en-US" sz="2000" dirty="0" smtClean="0"/>
              <a:t>(y-axis) against 1/T (X-axis)</a:t>
            </a:r>
          </a:p>
          <a:p>
            <a:pPr lvl="1">
              <a:buFont typeface="+mj-lt"/>
              <a:buAutoNum type="arabicPeriod"/>
            </a:pPr>
            <a:r>
              <a:rPr lang="en-US" sz="2000" dirty="0" smtClean="0"/>
              <a:t>T is the absolute temperature (Kelvin)</a:t>
            </a:r>
          </a:p>
          <a:p>
            <a:pPr lvl="1">
              <a:buFont typeface="+mj-lt"/>
              <a:buAutoNum type="arabicPeriod"/>
            </a:pPr>
            <a:r>
              <a:rPr lang="en-US" sz="2000" dirty="0" smtClean="0"/>
              <a:t>This graph should be a straight line</a:t>
            </a:r>
          </a:p>
          <a:p>
            <a:pPr lvl="1">
              <a:buFont typeface="+mj-lt"/>
              <a:buAutoNum type="arabicPeriod"/>
            </a:pPr>
            <a:r>
              <a:rPr lang="en-US" sz="2000" dirty="0" smtClean="0"/>
              <a:t>The gradient on the graph is –E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/R, where R is the gas constant</a:t>
            </a:r>
          </a:p>
          <a:p>
            <a:pPr lvl="1">
              <a:buFont typeface="+mj-lt"/>
              <a:buAutoNum type="arabicPeriod"/>
            </a:pPr>
            <a:r>
              <a:rPr lang="en-US" sz="2000" dirty="0" smtClean="0"/>
              <a:t>The intercept of the graph on the </a:t>
            </a:r>
            <a:r>
              <a:rPr lang="en-US" sz="2000" i="1" dirty="0" smtClean="0"/>
              <a:t>ln</a:t>
            </a:r>
            <a:r>
              <a:rPr lang="en-US" sz="2000" dirty="0" smtClean="0"/>
              <a:t> </a:t>
            </a:r>
            <a:r>
              <a:rPr lang="en-US" sz="2000" i="1" dirty="0" smtClean="0"/>
              <a:t>k</a:t>
            </a:r>
            <a:r>
              <a:rPr lang="en-US" sz="2000" dirty="0" smtClean="0"/>
              <a:t> </a:t>
            </a:r>
            <a:r>
              <a:rPr lang="en-US" sz="2000" smtClean="0"/>
              <a:t>axis (y-axis) is ln A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 smtClean="0"/>
          </a:p>
        </p:txBody>
      </p:sp>
      <p:pic>
        <p:nvPicPr>
          <p:cNvPr id="14" name="Picture 2" descr="Image result for arrhenius equ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8" b="64576"/>
          <a:stretch/>
        </p:blipFill>
        <p:spPr bwMode="auto">
          <a:xfrm>
            <a:off x="5506073" y="5611091"/>
            <a:ext cx="5203492" cy="845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83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837" y="624110"/>
            <a:ext cx="9869776" cy="74749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673" y="1537855"/>
            <a:ext cx="9758939" cy="504582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167" t="26231" r="26041" b="7670"/>
          <a:stretch/>
        </p:blipFill>
        <p:spPr>
          <a:xfrm>
            <a:off x="1939637" y="157320"/>
            <a:ext cx="8991600" cy="657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837" y="624110"/>
            <a:ext cx="9869776" cy="747490"/>
          </a:xfrm>
        </p:spPr>
        <p:txBody>
          <a:bodyPr>
            <a:normAutofit/>
          </a:bodyPr>
          <a:lstStyle/>
          <a:p>
            <a:r>
              <a:rPr lang="en-US" dirty="0" smtClean="0"/>
              <a:t>How to find E</a:t>
            </a:r>
            <a:r>
              <a:rPr lang="en-US" baseline="-25000" dirty="0" smtClean="0"/>
              <a:t>A</a:t>
            </a:r>
            <a:r>
              <a:rPr lang="en-US" dirty="0" smtClean="0"/>
              <a:t> using Arrhenius equation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673" y="1537855"/>
            <a:ext cx="9758939" cy="504582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In general, if all other things are equal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The higher the E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the slower it goes</a:t>
            </a:r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If 1/(</a:t>
            </a:r>
            <a:r>
              <a:rPr lang="en-US" sz="1800" dirty="0" err="1" smtClean="0"/>
              <a:t>e</a:t>
            </a:r>
            <a:r>
              <a:rPr lang="en-US" sz="1800" baseline="30000" dirty="0" err="1" smtClean="0"/>
              <a:t>Ea</a:t>
            </a:r>
            <a:r>
              <a:rPr lang="en-US" sz="1800" baseline="30000" dirty="0" smtClean="0"/>
              <a:t>/RT</a:t>
            </a:r>
            <a:r>
              <a:rPr lang="en-US" sz="1800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T</a:t>
            </a:r>
            <a:r>
              <a:rPr lang="en-US" sz="1800" dirty="0" smtClean="0"/>
              <a:t>hen if E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is larger</a:t>
            </a:r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Then e is larger</a:t>
            </a:r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AND 1/e is smaller so </a:t>
            </a:r>
            <a:r>
              <a:rPr lang="en-US" sz="1800" i="1" dirty="0" smtClean="0"/>
              <a:t>k</a:t>
            </a:r>
            <a:r>
              <a:rPr lang="en-US" sz="1800" dirty="0" smtClean="0"/>
              <a:t> is smaller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The value of A will be smaller for more complex molecules</a:t>
            </a:r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More specific collisions have to occur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A catalyst makes E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/>
              <a:t>smaller </a:t>
            </a:r>
            <a:r>
              <a:rPr lang="en-US" sz="2000" dirty="0" smtClean="0"/>
              <a:t>and thus, </a:t>
            </a:r>
            <a:r>
              <a:rPr lang="en-US" sz="2000" i="1" dirty="0" smtClean="0"/>
              <a:t>k</a:t>
            </a:r>
            <a:r>
              <a:rPr lang="en-US" sz="2000" dirty="0" smtClean="0"/>
              <a:t> bigger</a:t>
            </a:r>
          </a:p>
          <a:p>
            <a:pPr lvl="1">
              <a:buFont typeface="+mj-lt"/>
              <a:buAutoNum type="arabicPeriod"/>
            </a:pPr>
            <a:endParaRPr lang="en-US" sz="1800" dirty="0" smtClean="0"/>
          </a:p>
        </p:txBody>
      </p:sp>
      <p:pic>
        <p:nvPicPr>
          <p:cNvPr id="14" name="Picture 2" descr="Image result for arrhenius equ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8" b="64576"/>
          <a:stretch/>
        </p:blipFill>
        <p:spPr bwMode="auto">
          <a:xfrm>
            <a:off x="4973782" y="5356581"/>
            <a:ext cx="6941129" cy="11273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0041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2718</TotalTime>
  <Words>287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Chapter 16.2: Activation Energy</vt:lpstr>
      <vt:lpstr>Important terms for this section</vt:lpstr>
      <vt:lpstr>Arrhenius equation </vt:lpstr>
      <vt:lpstr>Arrhenius equation </vt:lpstr>
      <vt:lpstr>How to find EA using Arrhenius equation </vt:lpstr>
      <vt:lpstr>PowerPoint Presentation</vt:lpstr>
      <vt:lpstr>How to find EA using Arrhenius equation 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jessica.milhollan@asd20.org</dc:creator>
  <cp:lastModifiedBy>Jessica Milhollan</cp:lastModifiedBy>
  <cp:revision>69</cp:revision>
  <dcterms:created xsi:type="dcterms:W3CDTF">2016-09-21T12:56:08Z</dcterms:created>
  <dcterms:modified xsi:type="dcterms:W3CDTF">2016-10-11T19:55:51Z</dcterms:modified>
</cp:coreProperties>
</file>