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3" r:id="rId21"/>
    <p:sldId id="281" r:id="rId22"/>
    <p:sldId id="282" r:id="rId23"/>
    <p:sldId id="280" r:id="rId24"/>
    <p:sldId id="274" r:id="rId25"/>
    <p:sldId id="284" r:id="rId26"/>
    <p:sldId id="276" r:id="rId27"/>
    <p:sldId id="275" r:id="rId28"/>
    <p:sldId id="285" r:id="rId29"/>
    <p:sldId id="277" r:id="rId30"/>
    <p:sldId id="286" r:id="rId31"/>
    <p:sldId id="27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5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093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9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14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1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8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6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2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5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9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7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64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16.1: Rate Expression and RXN Mechanism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Rate expressions can only be determined empirically (experimentally) and these limit possible reaction mechanisms. In particular cases, such as a linear chain of elementary reactions, no equilibria, and only one significant activation barrier, the rate of reaction is equivalent to the slowest step of the reaction.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201545"/>
            <a:ext cx="11540836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>
                <a:sym typeface="Wingdings" panose="05000000000000000000" pitchFamily="2" charset="2"/>
              </a:rPr>
              <a:t>The rate of the reaction when [A] = 1.3 </a:t>
            </a:r>
            <a:r>
              <a:rPr lang="en-US" dirty="0" err="1">
                <a:sym typeface="Wingdings" panose="05000000000000000000" pitchFamily="2" charset="2"/>
              </a:rPr>
              <a:t>mol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dm</a:t>
            </a:r>
            <a:r>
              <a:rPr lang="en-US" baseline="30000" dirty="0" smtClean="0">
                <a:sym typeface="Wingdings" panose="05000000000000000000" pitchFamily="2" charset="2"/>
              </a:rPr>
              <a:t>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9842067" cy="504305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For 2A </a:t>
            </a:r>
            <a:r>
              <a:rPr lang="en-US" sz="2200" dirty="0" smtClean="0">
                <a:sym typeface="Wingdings" panose="05000000000000000000" pitchFamily="2" charset="2"/>
              </a:rPr>
              <a:t> B		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Experimental data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Rate = 0.60 s</a:t>
            </a:r>
            <a:r>
              <a:rPr lang="en-US" sz="2200" baseline="30000" dirty="0" smtClean="0">
                <a:sym typeface="Wingdings" panose="05000000000000000000" pitchFamily="2" charset="2"/>
              </a:rPr>
              <a:t>-1</a:t>
            </a:r>
            <a:r>
              <a:rPr lang="en-US" sz="2200" dirty="0" smtClean="0">
                <a:sym typeface="Wingdings" panose="05000000000000000000" pitchFamily="2" charset="2"/>
              </a:rPr>
              <a:t> x </a:t>
            </a:r>
            <a:r>
              <a:rPr lang="en-US" sz="2200" dirty="0">
                <a:sym typeface="Wingdings" panose="05000000000000000000" pitchFamily="2" charset="2"/>
              </a:rPr>
              <a:t>1.3 </a:t>
            </a:r>
            <a:r>
              <a:rPr lang="en-US" sz="2200" dirty="0" err="1">
                <a:sym typeface="Wingdings" panose="05000000000000000000" pitchFamily="2" charset="2"/>
              </a:rPr>
              <a:t>mol</a:t>
            </a:r>
            <a:r>
              <a:rPr lang="en-US" sz="2200" dirty="0">
                <a:sym typeface="Wingdings" panose="05000000000000000000" pitchFamily="2" charset="2"/>
              </a:rPr>
              <a:t> dm</a:t>
            </a:r>
            <a:r>
              <a:rPr lang="en-US" sz="2200" baseline="30000" dirty="0">
                <a:sym typeface="Wingdings" panose="05000000000000000000" pitchFamily="2" charset="2"/>
              </a:rPr>
              <a:t>-3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Rate = 0.78 </a:t>
            </a:r>
            <a:r>
              <a:rPr lang="en-US" sz="2200" dirty="0" err="1" smtClean="0">
                <a:sym typeface="Wingdings" panose="05000000000000000000" pitchFamily="2" charset="2"/>
              </a:rPr>
              <a:t>mol</a:t>
            </a:r>
            <a:r>
              <a:rPr lang="en-US" sz="2200" dirty="0" smtClean="0">
                <a:sym typeface="Wingdings" panose="05000000000000000000" pitchFamily="2" charset="2"/>
              </a:rPr>
              <a:t> dm</a:t>
            </a:r>
            <a:r>
              <a:rPr lang="en-US" sz="2200" baseline="30000" dirty="0" smtClean="0">
                <a:sym typeface="Wingdings" panose="05000000000000000000" pitchFamily="2" charset="2"/>
              </a:rPr>
              <a:t>-3</a:t>
            </a:r>
            <a:r>
              <a:rPr lang="en-US" sz="2200" dirty="0">
                <a:sym typeface="Wingdings" panose="05000000000000000000" pitchFamily="2" charset="2"/>
              </a:rPr>
              <a:t> s</a:t>
            </a:r>
            <a:r>
              <a:rPr lang="en-US" sz="2200" baseline="30000" dirty="0">
                <a:sym typeface="Wingdings" panose="05000000000000000000" pitchFamily="2" charset="2"/>
              </a:rPr>
              <a:t>-1</a:t>
            </a:r>
            <a:endParaRPr lang="en-US" sz="220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14930"/>
              </p:ext>
            </p:extLst>
          </p:nvPr>
        </p:nvGraphicFramePr>
        <p:xfrm>
          <a:off x="2101273" y="2257366"/>
          <a:ext cx="72505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394">
                  <a:extLst>
                    <a:ext uri="{9D8B030D-6E8A-4147-A177-3AD203B41FA5}">
                      <a16:colId xmlns:a16="http://schemas.microsoft.com/office/drawing/2014/main" val="716508802"/>
                    </a:ext>
                  </a:extLst>
                </a:gridCol>
                <a:gridCol w="2364876">
                  <a:extLst>
                    <a:ext uri="{9D8B030D-6E8A-4147-A177-3AD203B41FA5}">
                      <a16:colId xmlns:a16="http://schemas.microsoft.com/office/drawing/2014/main" val="543758690"/>
                    </a:ext>
                  </a:extLst>
                </a:gridCol>
                <a:gridCol w="2503275">
                  <a:extLst>
                    <a:ext uri="{9D8B030D-6E8A-4147-A177-3AD203B41FA5}">
                      <a16:colId xmlns:a16="http://schemas.microsoft.com/office/drawing/2014/main" val="3210188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5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1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5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65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Given the date for A + B </a:t>
            </a:r>
            <a:r>
              <a:rPr lang="en-US" sz="2200" dirty="0" smtClean="0">
                <a:sym typeface="Wingdings" panose="05000000000000000000" pitchFamily="2" charset="2"/>
              </a:rPr>
              <a:t> C + D 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Determine: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sym typeface="Wingdings" panose="05000000000000000000" pitchFamily="2" charset="2"/>
              </a:rPr>
              <a:t>The order WRT 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sym typeface="Wingdings" panose="05000000000000000000" pitchFamily="2" charset="2"/>
              </a:rPr>
              <a:t>The order WRT B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sym typeface="Wingdings" panose="05000000000000000000" pitchFamily="2" charset="2"/>
              </a:rPr>
              <a:t>Overall order of the reaction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sym typeface="Wingdings" panose="05000000000000000000" pitchFamily="2" charset="2"/>
              </a:rPr>
              <a:t>The rate equation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sym typeface="Wingdings" panose="05000000000000000000" pitchFamily="2" charset="2"/>
              </a:rPr>
              <a:t>Value of the rate constant (with units)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sym typeface="Wingdings" panose="05000000000000000000" pitchFamily="2" charset="2"/>
              </a:rPr>
              <a:t>Rate of the reaction when [A] = 1.60 </a:t>
            </a:r>
            <a:r>
              <a:rPr lang="en-US" sz="2000" dirty="0" err="1">
                <a:sym typeface="Wingdings" panose="05000000000000000000" pitchFamily="2" charset="2"/>
              </a:rPr>
              <a:t>mol</a:t>
            </a:r>
            <a:r>
              <a:rPr lang="en-US" sz="2000" dirty="0">
                <a:sym typeface="Wingdings" panose="05000000000000000000" pitchFamily="2" charset="2"/>
              </a:rPr>
              <a:t> dm</a:t>
            </a:r>
            <a:r>
              <a:rPr lang="en-US" sz="2000" baseline="30000" dirty="0">
                <a:sym typeface="Wingdings" panose="05000000000000000000" pitchFamily="2" charset="2"/>
              </a:rPr>
              <a:t>-3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and [B] = 0.30 </a:t>
            </a:r>
            <a:r>
              <a:rPr lang="en-US" sz="2000" dirty="0" err="1">
                <a:sym typeface="Wingdings" panose="05000000000000000000" pitchFamily="2" charset="2"/>
              </a:rPr>
              <a:t>mol</a:t>
            </a:r>
            <a:r>
              <a:rPr lang="en-US" sz="2000" dirty="0">
                <a:sym typeface="Wingdings" panose="05000000000000000000" pitchFamily="2" charset="2"/>
              </a:rPr>
              <a:t> dm</a:t>
            </a:r>
            <a:r>
              <a:rPr lang="en-US" sz="2000" baseline="30000" dirty="0">
                <a:sym typeface="Wingdings" panose="05000000000000000000" pitchFamily="2" charset="2"/>
              </a:rPr>
              <a:t>-3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46032"/>
              </p:ext>
            </p:extLst>
          </p:nvPr>
        </p:nvGraphicFramePr>
        <p:xfrm>
          <a:off x="1935016" y="1758607"/>
          <a:ext cx="9282908" cy="15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27">
                  <a:extLst>
                    <a:ext uri="{9D8B030D-6E8A-4147-A177-3AD203B41FA5}">
                      <a16:colId xmlns:a16="http://schemas.microsoft.com/office/drawing/2014/main" val="485684272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2501564139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3611776304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669110202"/>
                    </a:ext>
                  </a:extLst>
                </a:gridCol>
              </a:tblGrid>
              <a:tr h="416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[B]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Rate(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37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9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92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43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54182"/>
            <a:ext cx="10293927" cy="1080658"/>
          </a:xfrm>
        </p:spPr>
        <p:txBody>
          <a:bodyPr>
            <a:normAutofit/>
          </a:bodyPr>
          <a:lstStyle/>
          <a:p>
            <a:r>
              <a:rPr lang="en-US" dirty="0" smtClean="0"/>
              <a:t>Problem 1: a) the order WRT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9842067" cy="504305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Given the date for A + B </a:t>
            </a:r>
            <a:r>
              <a:rPr lang="en-US" sz="2200" dirty="0" smtClean="0">
                <a:sym typeface="Wingdings" panose="05000000000000000000" pitchFamily="2" charset="2"/>
              </a:rPr>
              <a:t> C + D 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Looking at experiment 1  2, the [A] 0.10  0.30 = 3X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The rate changes 0.50  4.50 = 9X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So the factor concentration is = 3</a:t>
            </a:r>
            <a:r>
              <a:rPr lang="en-US" sz="2200" baseline="30000" dirty="0" smtClean="0">
                <a:sym typeface="Wingdings" panose="05000000000000000000" pitchFamily="2" charset="2"/>
              </a:rPr>
              <a:t>2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The order WRT A is 2 (second-order)</a:t>
            </a:r>
            <a:endParaRPr lang="en-US" sz="2200" dirty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39016"/>
              </p:ext>
            </p:extLst>
          </p:nvPr>
        </p:nvGraphicFramePr>
        <p:xfrm>
          <a:off x="1935016" y="1758607"/>
          <a:ext cx="9282908" cy="15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27">
                  <a:extLst>
                    <a:ext uri="{9D8B030D-6E8A-4147-A177-3AD203B41FA5}">
                      <a16:colId xmlns:a16="http://schemas.microsoft.com/office/drawing/2014/main" val="485684272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2501564139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3611776304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669110202"/>
                    </a:ext>
                  </a:extLst>
                </a:gridCol>
              </a:tblGrid>
              <a:tr h="416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[B]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Rate(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37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9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92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34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Problem 1: b) the order WRT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Given the date for A + B </a:t>
            </a:r>
            <a:r>
              <a:rPr lang="en-US" sz="2200" dirty="0" smtClean="0">
                <a:sym typeface="Wingdings" panose="05000000000000000000" pitchFamily="2" charset="2"/>
              </a:rPr>
              <a:t> C + D 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Looking at [B] for experiment 2  3, 0.10  0.20 = 2X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The rate does not change 4.50  4.50 = 0X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So the factor concentration is 2</a:t>
            </a:r>
            <a:r>
              <a:rPr lang="en-US" sz="2200" baseline="30000" dirty="0" smtClean="0">
                <a:sym typeface="Wingdings" panose="05000000000000000000" pitchFamily="2" charset="2"/>
              </a:rPr>
              <a:t>0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The rate order WRT B is 0 (zero-order)</a:t>
            </a:r>
            <a:endParaRPr lang="en-US" sz="2200" dirty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8477"/>
              </p:ext>
            </p:extLst>
          </p:nvPr>
        </p:nvGraphicFramePr>
        <p:xfrm>
          <a:off x="1935016" y="1758607"/>
          <a:ext cx="9282908" cy="15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27">
                  <a:extLst>
                    <a:ext uri="{9D8B030D-6E8A-4147-A177-3AD203B41FA5}">
                      <a16:colId xmlns:a16="http://schemas.microsoft.com/office/drawing/2014/main" val="485684272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2501564139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3611776304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669110202"/>
                    </a:ext>
                  </a:extLst>
                </a:gridCol>
              </a:tblGrid>
              <a:tr h="416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[B]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Rate(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37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9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92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85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Problem 1: c) overall order of the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Given the date for A + B </a:t>
            </a:r>
            <a:r>
              <a:rPr lang="en-US" sz="2200" dirty="0" smtClean="0">
                <a:sym typeface="Wingdings" panose="05000000000000000000" pitchFamily="2" charset="2"/>
              </a:rPr>
              <a:t> C + D 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The overall rate of reaction: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[A]</a:t>
            </a:r>
            <a:r>
              <a:rPr lang="en-US" sz="2000" baseline="30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[B]</a:t>
            </a:r>
            <a:r>
              <a:rPr lang="en-US" sz="2000" baseline="30000" dirty="0" smtClean="0">
                <a:sym typeface="Wingdings" panose="05000000000000000000" pitchFamily="2" charset="2"/>
              </a:rPr>
              <a:t>0</a:t>
            </a:r>
            <a:r>
              <a:rPr lang="en-US" sz="2000" dirty="0" smtClean="0">
                <a:sym typeface="Wingdings" panose="05000000000000000000" pitchFamily="2" charset="2"/>
              </a:rPr>
              <a:t> = 2 + 0 = 2</a:t>
            </a:r>
            <a:endParaRPr lang="en-US" sz="2000" baseline="3000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12192"/>
              </p:ext>
            </p:extLst>
          </p:nvPr>
        </p:nvGraphicFramePr>
        <p:xfrm>
          <a:off x="1935016" y="1758607"/>
          <a:ext cx="9282908" cy="15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27">
                  <a:extLst>
                    <a:ext uri="{9D8B030D-6E8A-4147-A177-3AD203B41FA5}">
                      <a16:colId xmlns:a16="http://schemas.microsoft.com/office/drawing/2014/main" val="485684272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2501564139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3611776304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669110202"/>
                    </a:ext>
                  </a:extLst>
                </a:gridCol>
              </a:tblGrid>
              <a:tr h="416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[B]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Rate(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37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9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92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48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Problem 1: d) the rate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Given the date for A + B </a:t>
            </a:r>
            <a:r>
              <a:rPr lang="en-US" sz="2200" dirty="0" smtClean="0">
                <a:sym typeface="Wingdings" panose="05000000000000000000" pitchFamily="2" charset="2"/>
              </a:rPr>
              <a:t> C + D 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The rate equation is: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[A]</a:t>
            </a:r>
            <a:r>
              <a:rPr lang="en-US" sz="2000" baseline="30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[B]</a:t>
            </a:r>
            <a:r>
              <a:rPr lang="en-US" sz="2000" baseline="30000" dirty="0" smtClean="0">
                <a:sym typeface="Wingdings" panose="05000000000000000000" pitchFamily="2" charset="2"/>
              </a:rPr>
              <a:t>0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Or just written: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[A]</a:t>
            </a:r>
            <a:r>
              <a:rPr lang="en-US" sz="2000" baseline="30000" dirty="0" smtClean="0">
                <a:sym typeface="Wingdings" panose="05000000000000000000" pitchFamily="2" charset="2"/>
              </a:rPr>
              <a:t>2</a:t>
            </a:r>
            <a:endParaRPr lang="en-US" sz="2000" baseline="30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57882"/>
              </p:ext>
            </p:extLst>
          </p:nvPr>
        </p:nvGraphicFramePr>
        <p:xfrm>
          <a:off x="1935016" y="1758607"/>
          <a:ext cx="9282908" cy="15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27">
                  <a:extLst>
                    <a:ext uri="{9D8B030D-6E8A-4147-A177-3AD203B41FA5}">
                      <a16:colId xmlns:a16="http://schemas.microsoft.com/office/drawing/2014/main" val="485684272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2501564139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3611776304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669110202"/>
                    </a:ext>
                  </a:extLst>
                </a:gridCol>
              </a:tblGrid>
              <a:tr h="416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[B]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Rate(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37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9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92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91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6" y="512618"/>
            <a:ext cx="10280073" cy="11222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1: e) value of the rate constant (w/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Given the date for A + B </a:t>
            </a:r>
            <a:r>
              <a:rPr lang="en-US" sz="2200" dirty="0" smtClean="0">
                <a:sym typeface="Wingdings" panose="05000000000000000000" pitchFamily="2" charset="2"/>
              </a:rPr>
              <a:t> C + D 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It doesn’t matter which experiment is used to calculate the rate constant. But let’s use experiment 2</a:t>
            </a:r>
          </a:p>
          <a:p>
            <a:pPr marL="342900" lvl="1" indent="-342900"/>
            <a:r>
              <a:rPr lang="en-US" sz="2000" dirty="0">
                <a:sym typeface="Wingdings" panose="05000000000000000000" pitchFamily="2" charset="2"/>
              </a:rPr>
              <a:t>rate = </a:t>
            </a:r>
            <a:r>
              <a:rPr lang="en-US" sz="2000" i="1" dirty="0">
                <a:sym typeface="Wingdings" panose="05000000000000000000" pitchFamily="2" charset="2"/>
              </a:rPr>
              <a:t>k</a:t>
            </a:r>
            <a:r>
              <a:rPr lang="en-US" sz="2000" dirty="0">
                <a:sym typeface="Wingdings" panose="05000000000000000000" pitchFamily="2" charset="2"/>
              </a:rPr>
              <a:t>[A]</a:t>
            </a:r>
            <a:r>
              <a:rPr lang="en-US" sz="2000" baseline="30000" dirty="0">
                <a:sym typeface="Wingdings" panose="05000000000000000000" pitchFamily="2" charset="2"/>
              </a:rPr>
              <a:t>2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4.50 = </a:t>
            </a:r>
            <a:r>
              <a:rPr lang="en-US" sz="2200" i="1" dirty="0" smtClean="0">
                <a:sym typeface="Wingdings" panose="05000000000000000000" pitchFamily="2" charset="2"/>
              </a:rPr>
              <a:t>k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x (0.30</a:t>
            </a:r>
            <a:r>
              <a:rPr lang="en-US" sz="2200" baseline="30000" dirty="0" smtClean="0">
                <a:sym typeface="Wingdings" panose="05000000000000000000" pitchFamily="2" charset="2"/>
              </a:rPr>
              <a:t>2</a:t>
            </a:r>
            <a:r>
              <a:rPr lang="en-US" sz="2200" dirty="0" smtClean="0">
                <a:sym typeface="Wingdings" panose="05000000000000000000" pitchFamily="2" charset="2"/>
              </a:rPr>
              <a:t>)									</a:t>
            </a:r>
            <a:r>
              <a:rPr lang="en-US" sz="2200" i="1" dirty="0" smtClean="0">
                <a:sym typeface="Wingdings" panose="05000000000000000000" pitchFamily="2" charset="2"/>
              </a:rPr>
              <a:t>k</a:t>
            </a:r>
            <a:r>
              <a:rPr lang="en-US" sz="2200" dirty="0" smtClean="0">
                <a:sym typeface="Wingdings" panose="05000000000000000000" pitchFamily="2" charset="2"/>
              </a:rPr>
              <a:t> = 50 </a:t>
            </a:r>
            <a:r>
              <a:rPr lang="en-US" sz="2200" dirty="0">
                <a:sym typeface="Wingdings" panose="05000000000000000000" pitchFamily="2" charset="2"/>
              </a:rPr>
              <a:t>mol</a:t>
            </a:r>
            <a:r>
              <a:rPr lang="en-US" sz="2200" baseline="30000" dirty="0">
                <a:sym typeface="Wingdings" panose="05000000000000000000" pitchFamily="2" charset="2"/>
              </a:rPr>
              <a:t>-1</a:t>
            </a:r>
            <a:r>
              <a:rPr lang="en-US" sz="2200" dirty="0">
                <a:sym typeface="Wingdings" panose="05000000000000000000" pitchFamily="2" charset="2"/>
              </a:rPr>
              <a:t> dm</a:t>
            </a:r>
            <a:r>
              <a:rPr lang="en-US" sz="2200" baseline="30000" dirty="0">
                <a:sym typeface="Wingdings" panose="05000000000000000000" pitchFamily="2" charset="2"/>
              </a:rPr>
              <a:t>3 </a:t>
            </a:r>
            <a:r>
              <a:rPr lang="en-US" sz="2200" dirty="0" smtClean="0">
                <a:sym typeface="Wingdings" panose="05000000000000000000" pitchFamily="2" charset="2"/>
              </a:rPr>
              <a:t>h</a:t>
            </a:r>
            <a:r>
              <a:rPr lang="en-US" sz="2200" baseline="30000" dirty="0" smtClean="0">
                <a:sym typeface="Wingdings" panose="05000000000000000000" pitchFamily="2" charset="2"/>
              </a:rPr>
              <a:t>-1</a:t>
            </a: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i="1" dirty="0" smtClean="0">
                <a:sym typeface="Wingdings" panose="05000000000000000000" pitchFamily="2" charset="2"/>
              </a:rPr>
              <a:t>K </a:t>
            </a:r>
            <a:r>
              <a:rPr lang="en-US" sz="2200" dirty="0" smtClean="0">
                <a:sym typeface="Wingdings" panose="05000000000000000000" pitchFamily="2" charset="2"/>
              </a:rPr>
              <a:t>= 50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For the units, </a:t>
            </a:r>
            <a:r>
              <a:rPr lang="en-US" sz="2200" dirty="0" err="1" smtClean="0">
                <a:sym typeface="Wingdings" panose="05000000000000000000" pitchFamily="2" charset="2"/>
              </a:rPr>
              <a:t>mol</a:t>
            </a:r>
            <a:r>
              <a:rPr lang="en-US" sz="2200" dirty="0" smtClean="0">
                <a:sym typeface="Wingdings" panose="05000000000000000000" pitchFamily="2" charset="2"/>
              </a:rPr>
              <a:t> dm</a:t>
            </a:r>
            <a:r>
              <a:rPr lang="en-US" sz="2200" baseline="30000" dirty="0" smtClean="0">
                <a:sym typeface="Wingdings" panose="05000000000000000000" pitchFamily="2" charset="2"/>
              </a:rPr>
              <a:t>-3</a:t>
            </a:r>
            <a:r>
              <a:rPr lang="en-US" sz="2200" dirty="0" smtClean="0">
                <a:sym typeface="Wingdings" panose="05000000000000000000" pitchFamily="2" charset="2"/>
              </a:rPr>
              <a:t> h</a:t>
            </a:r>
            <a:r>
              <a:rPr lang="en-US" sz="2200" baseline="30000" dirty="0" smtClean="0">
                <a:sym typeface="Wingdings" panose="05000000000000000000" pitchFamily="2" charset="2"/>
              </a:rPr>
              <a:t>-1</a:t>
            </a:r>
            <a:r>
              <a:rPr lang="en-US" sz="2200" dirty="0" smtClean="0">
                <a:sym typeface="Wingdings" panose="05000000000000000000" pitchFamily="2" charset="2"/>
              </a:rPr>
              <a:t> = </a:t>
            </a:r>
            <a:r>
              <a:rPr lang="en-US" sz="2200" i="1" dirty="0" smtClean="0">
                <a:sym typeface="Wingdings" panose="05000000000000000000" pitchFamily="2" charset="2"/>
              </a:rPr>
              <a:t>k x </a:t>
            </a:r>
            <a:r>
              <a:rPr lang="en-US" sz="2200" dirty="0" smtClean="0">
                <a:sym typeface="Wingdings" panose="05000000000000000000" pitchFamily="2" charset="2"/>
              </a:rPr>
              <a:t>(</a:t>
            </a:r>
            <a:r>
              <a:rPr lang="en-US" sz="2200" dirty="0" err="1" smtClean="0">
                <a:sym typeface="Wingdings" panose="05000000000000000000" pitchFamily="2" charset="2"/>
              </a:rPr>
              <a:t>mol</a:t>
            </a:r>
            <a:r>
              <a:rPr lang="en-US" sz="2200" dirty="0" smtClean="0">
                <a:sym typeface="Wingdings" panose="05000000000000000000" pitchFamily="2" charset="2"/>
              </a:rPr>
              <a:t> dm</a:t>
            </a:r>
            <a:r>
              <a:rPr lang="en-US" sz="2200" baseline="30000" dirty="0" smtClean="0">
                <a:sym typeface="Wingdings" panose="05000000000000000000" pitchFamily="2" charset="2"/>
              </a:rPr>
              <a:t>-3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  <a:r>
              <a:rPr lang="en-US" sz="2200" baseline="30000" dirty="0" smtClean="0">
                <a:sym typeface="Wingdings" panose="05000000000000000000" pitchFamily="2" charset="2"/>
              </a:rPr>
              <a:t>2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h</a:t>
            </a:r>
            <a:r>
              <a:rPr lang="en-US" sz="2200" baseline="30000" dirty="0" smtClean="0">
                <a:sym typeface="Wingdings" panose="05000000000000000000" pitchFamily="2" charset="2"/>
              </a:rPr>
              <a:t>-1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>
                <a:sym typeface="Wingdings" panose="05000000000000000000" pitchFamily="2" charset="2"/>
              </a:rPr>
              <a:t>= </a:t>
            </a:r>
            <a:r>
              <a:rPr lang="en-US" sz="2200" i="1" dirty="0">
                <a:sym typeface="Wingdings" panose="05000000000000000000" pitchFamily="2" charset="2"/>
              </a:rPr>
              <a:t>k x </a:t>
            </a:r>
            <a:r>
              <a:rPr lang="en-US" sz="2200" dirty="0" err="1" smtClean="0">
                <a:sym typeface="Wingdings" panose="05000000000000000000" pitchFamily="2" charset="2"/>
              </a:rPr>
              <a:t>mol</a:t>
            </a:r>
            <a:r>
              <a:rPr lang="en-US" sz="2200" dirty="0" smtClean="0">
                <a:sym typeface="Wingdings" panose="05000000000000000000" pitchFamily="2" charset="2"/>
              </a:rPr>
              <a:t> dm</a:t>
            </a:r>
            <a:r>
              <a:rPr lang="en-US" sz="2200" baseline="30000" dirty="0" smtClean="0">
                <a:sym typeface="Wingdings" panose="05000000000000000000" pitchFamily="2" charset="2"/>
              </a:rPr>
              <a:t>-3     </a:t>
            </a:r>
            <a:r>
              <a:rPr lang="en-US" sz="2200" dirty="0" smtClean="0">
                <a:sym typeface="Wingdings" panose="05000000000000000000" pitchFamily="2" charset="2"/>
              </a:rPr>
              <a:t>   </a:t>
            </a:r>
            <a:r>
              <a:rPr lang="en-US" sz="2200" i="1" dirty="0" smtClean="0">
                <a:sym typeface="Wingdings" panose="05000000000000000000" pitchFamily="2" charset="2"/>
              </a:rPr>
              <a:t>k = </a:t>
            </a:r>
            <a:r>
              <a:rPr lang="en-US" sz="2200" dirty="0" smtClean="0">
                <a:sym typeface="Wingdings" panose="05000000000000000000" pitchFamily="2" charset="2"/>
              </a:rPr>
              <a:t>mol</a:t>
            </a:r>
            <a:r>
              <a:rPr lang="en-US" sz="2200" baseline="30000" dirty="0" smtClean="0">
                <a:sym typeface="Wingdings" panose="05000000000000000000" pitchFamily="2" charset="2"/>
              </a:rPr>
              <a:t>-1</a:t>
            </a:r>
            <a:r>
              <a:rPr lang="en-US" sz="2200" dirty="0" smtClean="0">
                <a:sym typeface="Wingdings" panose="05000000000000000000" pitchFamily="2" charset="2"/>
              </a:rPr>
              <a:t> dm</a:t>
            </a:r>
            <a:r>
              <a:rPr lang="en-US" sz="2200" baseline="30000" dirty="0" smtClean="0">
                <a:sym typeface="Wingdings" panose="05000000000000000000" pitchFamily="2" charset="2"/>
              </a:rPr>
              <a:t>3 </a:t>
            </a:r>
            <a:r>
              <a:rPr lang="en-US" sz="2200" dirty="0" smtClean="0">
                <a:sym typeface="Wingdings" panose="05000000000000000000" pitchFamily="2" charset="2"/>
              </a:rPr>
              <a:t>h</a:t>
            </a:r>
            <a:r>
              <a:rPr lang="en-US" sz="2200" baseline="30000" dirty="0" smtClean="0">
                <a:sym typeface="Wingdings" panose="05000000000000000000" pitchFamily="2" charset="2"/>
              </a:rPr>
              <a:t>-1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42717"/>
              </p:ext>
            </p:extLst>
          </p:nvPr>
        </p:nvGraphicFramePr>
        <p:xfrm>
          <a:off x="1935016" y="1758607"/>
          <a:ext cx="9282908" cy="15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27">
                  <a:extLst>
                    <a:ext uri="{9D8B030D-6E8A-4147-A177-3AD203B41FA5}">
                      <a16:colId xmlns:a16="http://schemas.microsoft.com/office/drawing/2014/main" val="485684272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2501564139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3611776304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669110202"/>
                    </a:ext>
                  </a:extLst>
                </a:gridCol>
              </a:tblGrid>
              <a:tr h="416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[B]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Rate(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37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9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92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4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Problem 1: f) rate of RXN given [A] and [B]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Given the date for A + B </a:t>
            </a:r>
            <a:r>
              <a:rPr lang="en-US" sz="2200" dirty="0" smtClean="0">
                <a:sym typeface="Wingdings" panose="05000000000000000000" pitchFamily="2" charset="2"/>
              </a:rPr>
              <a:t> C + D 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What is the rate if </a:t>
            </a:r>
            <a:r>
              <a:rPr lang="en-US" sz="2400" dirty="0">
                <a:sym typeface="Wingdings" panose="05000000000000000000" pitchFamily="2" charset="2"/>
              </a:rPr>
              <a:t>[A] = 1.60 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r>
              <a:rPr lang="en-US" sz="2400" dirty="0">
                <a:sym typeface="Wingdings" panose="05000000000000000000" pitchFamily="2" charset="2"/>
              </a:rPr>
              <a:t> dm</a:t>
            </a:r>
            <a:r>
              <a:rPr lang="en-US" sz="2400" baseline="30000" dirty="0">
                <a:sym typeface="Wingdings" panose="05000000000000000000" pitchFamily="2" charset="2"/>
              </a:rPr>
              <a:t>-3</a:t>
            </a:r>
            <a:r>
              <a:rPr lang="en-US" sz="2400" dirty="0">
                <a:sym typeface="Wingdings" panose="05000000000000000000" pitchFamily="2" charset="2"/>
              </a:rPr>
              <a:t> and [B] = 0.30 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r>
              <a:rPr lang="en-US" sz="2400" dirty="0">
                <a:sym typeface="Wingdings" panose="05000000000000000000" pitchFamily="2" charset="2"/>
              </a:rPr>
              <a:t> dm</a:t>
            </a:r>
            <a:r>
              <a:rPr lang="en-US" sz="2400" baseline="30000" dirty="0">
                <a:sym typeface="Wingdings" panose="05000000000000000000" pitchFamily="2" charset="2"/>
              </a:rPr>
              <a:t>-3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Rate = </a:t>
            </a:r>
            <a:r>
              <a:rPr lang="en-US" sz="2400" i="1" dirty="0" smtClean="0">
                <a:sym typeface="Wingdings" panose="05000000000000000000" pitchFamily="2" charset="2"/>
              </a:rPr>
              <a:t>k</a:t>
            </a:r>
            <a:r>
              <a:rPr lang="en-US" sz="2400" dirty="0" smtClean="0">
                <a:sym typeface="Wingdings" panose="05000000000000000000" pitchFamily="2" charset="2"/>
              </a:rPr>
              <a:t>[A]</a:t>
            </a:r>
            <a:r>
              <a:rPr lang="en-US" sz="2400" baseline="30000" dirty="0" smtClean="0">
                <a:sym typeface="Wingdings" panose="05000000000000000000" pitchFamily="2" charset="2"/>
              </a:rPr>
              <a:t>2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Rate = 50 x 1.60</a:t>
            </a:r>
            <a:r>
              <a:rPr lang="en-US" sz="2400" baseline="30000" dirty="0" smtClean="0">
                <a:sym typeface="Wingdings" panose="05000000000000000000" pitchFamily="2" charset="2"/>
              </a:rPr>
              <a:t>2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Rate = 128 </a:t>
            </a:r>
            <a:r>
              <a:rPr lang="en-US" sz="2400" dirty="0" err="1" smtClean="0">
                <a:sym typeface="Wingdings" panose="05000000000000000000" pitchFamily="2" charset="2"/>
              </a:rPr>
              <a:t>mol</a:t>
            </a:r>
            <a:r>
              <a:rPr lang="en-US" sz="2400" dirty="0" smtClean="0">
                <a:sym typeface="Wingdings" panose="05000000000000000000" pitchFamily="2" charset="2"/>
              </a:rPr>
              <a:t> dm</a:t>
            </a:r>
            <a:r>
              <a:rPr lang="en-US" sz="2400" baseline="30000" dirty="0" smtClean="0">
                <a:sym typeface="Wingdings" panose="05000000000000000000" pitchFamily="2" charset="2"/>
              </a:rPr>
              <a:t>-3</a:t>
            </a:r>
            <a:r>
              <a:rPr lang="en-US" sz="2400" dirty="0" smtClean="0">
                <a:sym typeface="Wingdings" panose="05000000000000000000" pitchFamily="2" charset="2"/>
              </a:rPr>
              <a:t> h</a:t>
            </a:r>
            <a:r>
              <a:rPr lang="en-US" sz="2400" baseline="30000" dirty="0" smtClean="0">
                <a:sym typeface="Wingdings" panose="05000000000000000000" pitchFamily="2" charset="2"/>
              </a:rPr>
              <a:t>-1</a:t>
            </a:r>
            <a:endParaRPr lang="en-US" sz="2200" baseline="3000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88284"/>
              </p:ext>
            </p:extLst>
          </p:nvPr>
        </p:nvGraphicFramePr>
        <p:xfrm>
          <a:off x="1935016" y="1758607"/>
          <a:ext cx="9282908" cy="15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27">
                  <a:extLst>
                    <a:ext uri="{9D8B030D-6E8A-4147-A177-3AD203B41FA5}">
                      <a16:colId xmlns:a16="http://schemas.microsoft.com/office/drawing/2014/main" val="485684272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2501564139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3611776304"/>
                    </a:ext>
                  </a:extLst>
                </a:gridCol>
                <a:gridCol w="2320727">
                  <a:extLst>
                    <a:ext uri="{9D8B030D-6E8A-4147-A177-3AD203B41FA5}">
                      <a16:colId xmlns:a16="http://schemas.microsoft.com/office/drawing/2014/main" val="669110202"/>
                    </a:ext>
                  </a:extLst>
                </a:gridCol>
              </a:tblGrid>
              <a:tr h="4165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[B]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Rate(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37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59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92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24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More about orders of reaction: Zero-order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Zero-order reactions: rate depends on NO concentration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When changing the concentration for a RXN does not affect the rate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rate equation is then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		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units for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 are </a:t>
            </a:r>
            <a:r>
              <a:rPr lang="en-US" sz="2000" dirty="0" err="1" smtClean="0">
                <a:sym typeface="Wingdings" panose="05000000000000000000" pitchFamily="2" charset="2"/>
              </a:rPr>
              <a:t>mol</a:t>
            </a:r>
            <a:r>
              <a:rPr lang="en-US" sz="2000" dirty="0" smtClean="0">
                <a:sym typeface="Wingdings" panose="05000000000000000000" pitchFamily="2" charset="2"/>
              </a:rPr>
              <a:t> dm</a:t>
            </a:r>
            <a:r>
              <a:rPr lang="en-US" sz="2000" baseline="30000" dirty="0" smtClean="0">
                <a:sym typeface="Wingdings" panose="05000000000000000000" pitchFamily="2" charset="2"/>
              </a:rPr>
              <a:t>-3</a:t>
            </a:r>
            <a:r>
              <a:rPr lang="en-US" sz="2000" dirty="0" smtClean="0">
                <a:sym typeface="Wingdings" panose="05000000000000000000" pitchFamily="2" charset="2"/>
              </a:rPr>
              <a:t> s</a:t>
            </a:r>
            <a:r>
              <a:rPr lang="en-US" sz="2000" baseline="30000" dirty="0" smtClean="0">
                <a:sym typeface="Wingdings" panose="05000000000000000000" pitchFamily="2" charset="2"/>
              </a:rPr>
              <a:t>-1</a:t>
            </a:r>
            <a:r>
              <a:rPr lang="en-US" sz="2000" dirty="0" smtClean="0">
                <a:sym typeface="Wingdings" panose="05000000000000000000" pitchFamily="2" charset="2"/>
              </a:rPr>
              <a:t> (or other time measurements)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 descr="Image result for zero-order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9" y="3227673"/>
            <a:ext cx="5268670" cy="33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ero-order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3011188"/>
            <a:ext cx="4149116" cy="3749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826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More about orders of reaction: First-order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First-order reactions: depends on 1 concentration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rate is directly proportional to the concentration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Half-life of a RXN: time for concentration to drop by half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For first-order, the half-life does not depend on concentration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It’s </a:t>
            </a:r>
            <a:r>
              <a:rPr lang="en-US" sz="1800" dirty="0" err="1" smtClean="0">
                <a:sym typeface="Wingdings" panose="05000000000000000000" pitchFamily="2" charset="2"/>
              </a:rPr>
              <a:t>gonna</a:t>
            </a:r>
            <a:r>
              <a:rPr lang="en-US" sz="1800" dirty="0" smtClean="0">
                <a:sym typeface="Wingdings" panose="05000000000000000000" pitchFamily="2" charset="2"/>
              </a:rPr>
              <a:t> half at a constant rate!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Same </a:t>
            </a:r>
            <a:r>
              <a:rPr lang="en-US" sz="1800" dirty="0" err="1" smtClean="0">
                <a:sym typeface="Wingdings" panose="05000000000000000000" pitchFamily="2" charset="2"/>
              </a:rPr>
              <a:t>amt</a:t>
            </a:r>
            <a:r>
              <a:rPr lang="en-US" sz="1800" dirty="0" smtClean="0">
                <a:sym typeface="Wingdings" panose="05000000000000000000" pitchFamily="2" charset="2"/>
              </a:rPr>
              <a:t> of time to 1.0  0.50 as from 0.80  0.40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</p:txBody>
      </p:sp>
      <p:pic>
        <p:nvPicPr>
          <p:cNvPr id="4098" name="Picture 2" descr="Image result for first-order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3832592"/>
            <a:ext cx="4669643" cy="27625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grpSp>
        <p:nvGrpSpPr>
          <p:cNvPr id="6" name="Group 5"/>
          <p:cNvGrpSpPr/>
          <p:nvPr/>
        </p:nvGrpSpPr>
        <p:grpSpPr>
          <a:xfrm>
            <a:off x="7897092" y="3048001"/>
            <a:ext cx="4170218" cy="3713018"/>
            <a:chOff x="8423564" y="3325089"/>
            <a:chExt cx="3643745" cy="3435929"/>
          </a:xfrm>
        </p:grpSpPr>
        <p:pic>
          <p:nvPicPr>
            <p:cNvPr id="4100" name="Picture 4" descr="Image result for first-order reac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r="5054" b="5166"/>
            <a:stretch/>
          </p:blipFill>
          <p:spPr bwMode="auto">
            <a:xfrm>
              <a:off x="8423564" y="3325089"/>
              <a:ext cx="3643745" cy="343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531075" y="3537135"/>
              <a:ext cx="2134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Red is reactant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Blue is product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 for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0" y="1905000"/>
            <a:ext cx="3722914" cy="448926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Rate constant</a:t>
            </a:r>
          </a:p>
          <a:p>
            <a:r>
              <a:rPr lang="en-US" sz="2200" dirty="0" smtClean="0"/>
              <a:t>Rate expression</a:t>
            </a:r>
          </a:p>
          <a:p>
            <a:r>
              <a:rPr lang="en-US" sz="2200" dirty="0" smtClean="0"/>
              <a:t>Rate law</a:t>
            </a:r>
          </a:p>
          <a:p>
            <a:r>
              <a:rPr lang="en-US" sz="2200" dirty="0" smtClean="0"/>
              <a:t>First-order, second-order,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r>
              <a:rPr lang="en-US" sz="2200" dirty="0" smtClean="0"/>
              <a:t>Orders</a:t>
            </a:r>
          </a:p>
          <a:p>
            <a:r>
              <a:rPr lang="en-US" sz="2200" dirty="0" smtClean="0"/>
              <a:t>Overall order</a:t>
            </a:r>
          </a:p>
          <a:p>
            <a:r>
              <a:rPr lang="en-US" sz="2200" dirty="0" smtClean="0"/>
              <a:t>Reaction mechanism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09063" y="1922418"/>
            <a:ext cx="4676503" cy="448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 smtClean="0"/>
              <a:t>Termolecular</a:t>
            </a:r>
            <a:endParaRPr lang="en-US" sz="2200" dirty="0" smtClean="0"/>
          </a:p>
          <a:p>
            <a:r>
              <a:rPr lang="en-US" sz="2200" dirty="0" smtClean="0"/>
              <a:t>Rate-determining step</a:t>
            </a:r>
          </a:p>
          <a:p>
            <a:r>
              <a:rPr lang="en-US" sz="2200" dirty="0"/>
              <a:t>Elementary steps</a:t>
            </a:r>
          </a:p>
          <a:p>
            <a:r>
              <a:rPr lang="en-US" sz="2200" dirty="0"/>
              <a:t>Molecularity</a:t>
            </a:r>
          </a:p>
          <a:p>
            <a:r>
              <a:rPr lang="en-US" sz="2200" dirty="0" err="1"/>
              <a:t>Unimolecular</a:t>
            </a:r>
            <a:endParaRPr lang="en-US" sz="2200" dirty="0"/>
          </a:p>
          <a:p>
            <a:r>
              <a:rPr lang="en-US" sz="2200" dirty="0"/>
              <a:t>Bimolecular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57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803564"/>
          </a:xfrm>
        </p:spPr>
        <p:txBody>
          <a:bodyPr>
            <a:normAutofit/>
          </a:bodyPr>
          <a:lstStyle/>
          <a:p>
            <a:r>
              <a:rPr lang="en-US" dirty="0" smtClean="0"/>
              <a:t>More about orders of reaction: Second-order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Second-order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reactions: depends on 1 or more concentrations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rate of reaction is proportional to concentration squared 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OR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Two first-order reactants in the RXN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These RXNs do not have a constant half-life</a:t>
            </a:r>
          </a:p>
        </p:txBody>
      </p:sp>
      <p:pic>
        <p:nvPicPr>
          <p:cNvPr id="5122" name="Picture 2" descr="Image result for second-order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57" y="3538116"/>
            <a:ext cx="4759356" cy="3067142"/>
          </a:xfrm>
          <a:prstGeom prst="rect">
            <a:avLst/>
          </a:prstGeom>
          <a:solidFill>
            <a:srgbClr val="FFEDB3"/>
          </a:solidFill>
        </p:spPr>
      </p:pic>
      <p:pic>
        <p:nvPicPr>
          <p:cNvPr id="5124" name="Picture 4" descr="Image result for second-order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2" y="3421234"/>
            <a:ext cx="5285791" cy="3184024"/>
          </a:xfrm>
          <a:prstGeom prst="rect">
            <a:avLst/>
          </a:prstGeom>
          <a:solidFill>
            <a:srgbClr val="FFEDB3"/>
          </a:solidFill>
        </p:spPr>
      </p:pic>
    </p:spTree>
    <p:extLst>
      <p:ext uri="{BB962C8B-B14F-4D97-AF65-F5344CB8AC3E}">
        <p14:creationId xmlns:p14="http://schemas.microsoft.com/office/powerpoint/2010/main" val="250466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More about orders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2050" name="Picture 2" descr="Image result for zero-order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2" y="193963"/>
            <a:ext cx="11502350" cy="64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7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1122222"/>
          </a:xfrm>
        </p:spPr>
        <p:txBody>
          <a:bodyPr>
            <a:normAutofit/>
          </a:bodyPr>
          <a:lstStyle/>
          <a:p>
            <a:r>
              <a:rPr lang="en-US" dirty="0" smtClean="0"/>
              <a:t>More about orders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3076" name="Picture 4" descr="Image result for zero-order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348384"/>
            <a:ext cx="11343698" cy="62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28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775855"/>
          </a:xfrm>
        </p:spPr>
        <p:txBody>
          <a:bodyPr>
            <a:normAutofit/>
          </a:bodyPr>
          <a:lstStyle/>
          <a:p>
            <a:r>
              <a:rPr lang="en-US" dirty="0" smtClean="0"/>
              <a:t>Units of rate constants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84019"/>
              </p:ext>
            </p:extLst>
          </p:nvPr>
        </p:nvGraphicFramePr>
        <p:xfrm>
          <a:off x="2493818" y="1316182"/>
          <a:ext cx="9047019" cy="3796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5673">
                  <a:extLst>
                    <a:ext uri="{9D8B030D-6E8A-4147-A177-3AD203B41FA5}">
                      <a16:colId xmlns:a16="http://schemas.microsoft.com/office/drawing/2014/main" val="2842882728"/>
                    </a:ext>
                  </a:extLst>
                </a:gridCol>
                <a:gridCol w="3015673">
                  <a:extLst>
                    <a:ext uri="{9D8B030D-6E8A-4147-A177-3AD203B41FA5}">
                      <a16:colId xmlns:a16="http://schemas.microsoft.com/office/drawing/2014/main" val="4151072440"/>
                    </a:ext>
                  </a:extLst>
                </a:gridCol>
                <a:gridCol w="3015673">
                  <a:extLst>
                    <a:ext uri="{9D8B030D-6E8A-4147-A177-3AD203B41FA5}">
                      <a16:colId xmlns:a16="http://schemas.microsoft.com/office/drawing/2014/main" val="3742338995"/>
                    </a:ext>
                  </a:extLst>
                </a:gridCol>
              </a:tblGrid>
              <a:tr h="7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 order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of units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581792"/>
                  </a:ext>
                </a:extLst>
              </a:tr>
              <a:tr h="759229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Concentration time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112279"/>
                  </a:ext>
                </a:extLst>
              </a:tr>
              <a:tr h="75922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Time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986114"/>
                  </a:ext>
                </a:extLst>
              </a:tr>
              <a:tr h="75922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Concentration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time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Mol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266667"/>
                  </a:ext>
                </a:extLst>
              </a:tr>
              <a:tr h="75922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Concentration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 time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Mol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623828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36617" y="1219199"/>
            <a:ext cx="9628909" cy="554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300" dirty="0" smtClean="0">
                <a:sym typeface="Wingdings" panose="05000000000000000000" pitchFamily="2" charset="2"/>
              </a:rPr>
              <a:t>Generally: concentration</a:t>
            </a:r>
            <a:r>
              <a:rPr lang="en-US" sz="2300" baseline="30000" dirty="0" smtClean="0">
                <a:sym typeface="Wingdings" panose="05000000000000000000" pitchFamily="2" charset="2"/>
              </a:rPr>
              <a:t>(1-overall order)</a:t>
            </a:r>
            <a:r>
              <a:rPr lang="en-US" sz="2300" dirty="0" smtClean="0">
                <a:sym typeface="Wingdings" panose="05000000000000000000" pitchFamily="2" charset="2"/>
              </a:rPr>
              <a:t> time</a:t>
            </a:r>
            <a:r>
              <a:rPr lang="en-US" sz="2300" baseline="30000" dirty="0" smtClean="0">
                <a:sym typeface="Wingdings" panose="05000000000000000000" pitchFamily="2" charset="2"/>
              </a:rPr>
              <a:t>-1</a:t>
            </a:r>
            <a:endParaRPr lang="en-US" sz="2300" baseline="30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042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706581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of RXN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Why can’t the rate equation be derived from the chemical equation?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Short answer: because RXNs can happen in steps (mechanisms), not just in 1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For example, 2NO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(g) + 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(g)  2NO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F(g)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There are 3 molecules that need to collide to produce the product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If there was 1 step for them all to collide, the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[NO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]</a:t>
            </a:r>
            <a:r>
              <a:rPr lang="en-US" sz="2000" baseline="30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[F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]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BUT… the actual rate = </a:t>
            </a:r>
            <a:r>
              <a:rPr lang="en-US" sz="2000" i="1" dirty="0">
                <a:sym typeface="Wingdings" panose="05000000000000000000" pitchFamily="2" charset="2"/>
              </a:rPr>
              <a:t>k</a:t>
            </a:r>
            <a:r>
              <a:rPr lang="en-US" sz="2000" dirty="0">
                <a:sym typeface="Wingdings" panose="05000000000000000000" pitchFamily="2" charset="2"/>
              </a:rPr>
              <a:t>[NO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][</a:t>
            </a:r>
            <a:r>
              <a:rPr lang="en-US" sz="2000" dirty="0">
                <a:sym typeface="Wingdings" panose="05000000000000000000" pitchFamily="2" charset="2"/>
              </a:rPr>
              <a:t>F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]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This suggests that there is more than 1 step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Makes sense since the chances that all 3 colliding exactly right is small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mechanism is as follows: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NO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 + F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  NO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F + F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NO</a:t>
            </a:r>
            <a:r>
              <a:rPr lang="en-US" sz="1800" baseline="-25000" dirty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 + </a:t>
            </a:r>
            <a:r>
              <a:rPr lang="en-US" sz="1800" dirty="0" smtClean="0">
                <a:sym typeface="Wingdings" panose="05000000000000000000" pitchFamily="2" charset="2"/>
              </a:rPr>
              <a:t>F  NO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F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Overall the reaction works out </a:t>
            </a:r>
            <a:r>
              <a:rPr lang="en-US" sz="1800" dirty="0">
                <a:sym typeface="Wingdings" panose="05000000000000000000" pitchFamily="2" charset="2"/>
              </a:rPr>
              <a:t>to 2NO</a:t>
            </a:r>
            <a:r>
              <a:rPr lang="en-US" sz="1800" baseline="-25000" dirty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(g) + F</a:t>
            </a:r>
            <a:r>
              <a:rPr lang="en-US" sz="1800" baseline="-25000" dirty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(g)  2NO</a:t>
            </a:r>
            <a:r>
              <a:rPr lang="en-US" sz="1800" baseline="-25000" dirty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F(g</a:t>
            </a:r>
            <a:r>
              <a:rPr lang="en-US" sz="1800" dirty="0" smtClean="0">
                <a:sym typeface="Wingdings" panose="05000000000000000000" pitchFamily="2" charset="2"/>
              </a:rPr>
              <a:t>)</a:t>
            </a:r>
            <a:endParaRPr lang="en-US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824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706581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of RXN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199"/>
            <a:ext cx="11166764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The mechanism must be consistent with the overall chemical equation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slowest step in the mechanism is the rate-determining step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NO</a:t>
            </a:r>
            <a:r>
              <a:rPr lang="en-US" sz="1800" baseline="-25000" dirty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 + F</a:t>
            </a:r>
            <a:r>
              <a:rPr lang="en-US" sz="1800" baseline="-25000" dirty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  NO</a:t>
            </a:r>
            <a:r>
              <a:rPr lang="en-US" sz="1800" baseline="-25000" dirty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F + </a:t>
            </a:r>
            <a:r>
              <a:rPr lang="en-US" sz="1800" dirty="0" smtClean="0">
                <a:sym typeface="Wingdings" panose="05000000000000000000" pitchFamily="2" charset="2"/>
              </a:rPr>
              <a:t>F		rate = </a:t>
            </a:r>
            <a:r>
              <a:rPr lang="en-US" sz="1800" i="1" dirty="0" smtClean="0">
                <a:sym typeface="Wingdings" panose="05000000000000000000" pitchFamily="2" charset="2"/>
              </a:rPr>
              <a:t>k</a:t>
            </a:r>
            <a:r>
              <a:rPr lang="en-US" sz="1800" i="1" baseline="-25000" dirty="0" smtClean="0">
                <a:sym typeface="Wingdings" panose="05000000000000000000" pitchFamily="2" charset="2"/>
              </a:rPr>
              <a:t>1</a:t>
            </a:r>
            <a:r>
              <a:rPr lang="en-US" sz="1800" dirty="0" smtClean="0">
                <a:sym typeface="Wingdings" panose="05000000000000000000" pitchFamily="2" charset="2"/>
              </a:rPr>
              <a:t>[NO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][F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]		slow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NO</a:t>
            </a:r>
            <a:r>
              <a:rPr lang="en-US" sz="1800" baseline="-25000" dirty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 + F  </a:t>
            </a:r>
            <a:r>
              <a:rPr lang="en-US" sz="1800" dirty="0" smtClean="0">
                <a:sym typeface="Wingdings" panose="05000000000000000000" pitchFamily="2" charset="2"/>
              </a:rPr>
              <a:t>NO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F			rate = </a:t>
            </a:r>
            <a:r>
              <a:rPr lang="en-US" sz="1800" i="1" dirty="0" smtClean="0">
                <a:sym typeface="Wingdings" panose="05000000000000000000" pitchFamily="2" charset="2"/>
              </a:rPr>
              <a:t>k</a:t>
            </a:r>
            <a:r>
              <a:rPr lang="en-US" sz="1800" i="1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[NO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>
                <a:sym typeface="Wingdings" panose="05000000000000000000" pitchFamily="2" charset="2"/>
              </a:rPr>
              <a:t>][</a:t>
            </a:r>
            <a:r>
              <a:rPr lang="en-US" sz="1800" dirty="0" smtClean="0">
                <a:sym typeface="Wingdings" panose="05000000000000000000" pitchFamily="2" charset="2"/>
              </a:rPr>
              <a:t>F]			fast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Since the second step is so fast, there is no influence 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										on the overall rate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Thus, changing their concentrations makes no difference</a:t>
            </a:r>
          </a:p>
          <a:p>
            <a:pPr marL="4572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									     to the overall rate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formation of the intermediate is also shown between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							</a:t>
            </a: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			the transition states</a:t>
            </a:r>
            <a:endParaRPr lang="en-US" sz="2000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42" t="20416" r="51464" b="10937"/>
          <a:stretch/>
        </p:blipFill>
        <p:spPr>
          <a:xfrm>
            <a:off x="8209684" y="2994748"/>
            <a:ext cx="3857625" cy="37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42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706581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of RXN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691452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Let’s look at another example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B + B  Q			rate-determining step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Q + A  C		fast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Overall reaction</a:t>
            </a:r>
            <a:r>
              <a:rPr lang="en-US" sz="1800" dirty="0">
                <a:sym typeface="Wingdings" panose="05000000000000000000" pitchFamily="2" charset="2"/>
              </a:rPr>
              <a:t>: A + 2B  C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So what is the rate equation?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Since A is not involved in the rate determining step, the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[B]</a:t>
            </a:r>
            <a:r>
              <a:rPr lang="en-US" sz="2000" baseline="30000" dirty="0" smtClean="0">
                <a:sym typeface="Wingdings" panose="05000000000000000000" pitchFamily="2" charset="2"/>
              </a:rPr>
              <a:t>2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Consider if the second equation is the rate-determining step: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B + B ↔ Q			fast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Q + A  C		rate-determining step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So the rate of the second step is,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[Q][A]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But the first has to also be taken into consideration, since [Q] is dependent on [B]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[Q] = [B]</a:t>
            </a:r>
            <a:r>
              <a:rPr lang="en-US" sz="1800" baseline="30000" dirty="0" smtClean="0">
                <a:sym typeface="Wingdings" panose="05000000000000000000" pitchFamily="2" charset="2"/>
              </a:rPr>
              <a:t>2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Thus, rate = k[B]</a:t>
            </a:r>
            <a:r>
              <a:rPr lang="en-US" sz="1800" baseline="30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[A]		The real rate equation would be determined experimentally!!</a:t>
            </a: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89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706581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of </a:t>
            </a:r>
            <a:r>
              <a:rPr lang="en-US" dirty="0" smtClean="0"/>
              <a:t>RXN: Catalysts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Catalysts change the reaction mechanism  alternative pathway w/ lower E</a:t>
            </a:r>
            <a:r>
              <a:rPr lang="en-US" sz="2000" baseline="-25000" dirty="0" smtClean="0">
                <a:sym typeface="Wingdings" panose="05000000000000000000" pitchFamily="2" charset="2"/>
              </a:rPr>
              <a:t>A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Example: 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COCH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ym typeface="Wingdings" panose="05000000000000000000" pitchFamily="2" charset="2"/>
              </a:rPr>
              <a:t>aq</a:t>
            </a:r>
            <a:r>
              <a:rPr lang="en-US" sz="2000" dirty="0" smtClean="0">
                <a:sym typeface="Wingdings" panose="05000000000000000000" pitchFamily="2" charset="2"/>
              </a:rPr>
              <a:t>) + I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ym typeface="Wingdings" panose="05000000000000000000" pitchFamily="2" charset="2"/>
              </a:rPr>
              <a:t>aq</a:t>
            </a:r>
            <a:r>
              <a:rPr lang="en-US" sz="2000" dirty="0" smtClean="0">
                <a:sym typeface="Wingdings" panose="05000000000000000000" pitchFamily="2" charset="2"/>
              </a:rPr>
              <a:t>)  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COCH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I(</a:t>
            </a:r>
            <a:r>
              <a:rPr lang="en-US" sz="2000" dirty="0" err="1" smtClean="0">
                <a:sym typeface="Wingdings" panose="05000000000000000000" pitchFamily="2" charset="2"/>
              </a:rPr>
              <a:t>aq</a:t>
            </a:r>
            <a:r>
              <a:rPr lang="en-US" sz="2000" dirty="0" smtClean="0">
                <a:sym typeface="Wingdings" panose="05000000000000000000" pitchFamily="2" charset="2"/>
              </a:rPr>
              <a:t>) + HI(</a:t>
            </a:r>
            <a:r>
              <a:rPr lang="en-US" sz="2000" dirty="0" err="1" smtClean="0">
                <a:sym typeface="Wingdings" panose="05000000000000000000" pitchFamily="2" charset="2"/>
              </a:rPr>
              <a:t>aq</a:t>
            </a:r>
            <a:r>
              <a:rPr lang="en-US" sz="2000" dirty="0" smtClean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Catalyzed with acid H</a:t>
            </a:r>
            <a:r>
              <a:rPr lang="en-US" sz="1800" baseline="30000" dirty="0" smtClean="0">
                <a:sym typeface="Wingdings" panose="05000000000000000000" pitchFamily="2" charset="2"/>
              </a:rPr>
              <a:t>+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Rate = </a:t>
            </a:r>
            <a:r>
              <a:rPr lang="en-US" sz="1800" i="1" dirty="0" smtClean="0">
                <a:sym typeface="Wingdings" panose="05000000000000000000" pitchFamily="2" charset="2"/>
              </a:rPr>
              <a:t>k</a:t>
            </a:r>
            <a:r>
              <a:rPr lang="en-US" sz="1800" dirty="0" smtClean="0">
                <a:sym typeface="Wingdings" panose="05000000000000000000" pitchFamily="2" charset="2"/>
              </a:rPr>
              <a:t>[CH</a:t>
            </a:r>
            <a:r>
              <a:rPr lang="en-US" sz="1800" baseline="-25000" dirty="0" smtClean="0">
                <a:sym typeface="Wingdings" panose="05000000000000000000" pitchFamily="2" charset="2"/>
              </a:rPr>
              <a:t>3</a:t>
            </a:r>
            <a:r>
              <a:rPr lang="en-US" sz="1800" dirty="0" smtClean="0">
                <a:sym typeface="Wingdings" panose="05000000000000000000" pitchFamily="2" charset="2"/>
              </a:rPr>
              <a:t>COCH</a:t>
            </a:r>
            <a:r>
              <a:rPr lang="en-US" sz="1800" baseline="-25000" dirty="0" smtClean="0">
                <a:sym typeface="Wingdings" panose="05000000000000000000" pitchFamily="2" charset="2"/>
              </a:rPr>
              <a:t>3</a:t>
            </a:r>
            <a:r>
              <a:rPr lang="en-US" sz="1800" dirty="0" smtClean="0">
                <a:sym typeface="Wingdings" panose="05000000000000000000" pitchFamily="2" charset="2"/>
              </a:rPr>
              <a:t>]</a:t>
            </a:r>
            <a:r>
              <a:rPr lang="en-US" sz="1800" b="1" dirty="0" smtClean="0">
                <a:solidFill>
                  <a:srgbClr val="FFEDB3"/>
                </a:solidFill>
                <a:sym typeface="Wingdings" panose="05000000000000000000" pitchFamily="2" charset="2"/>
              </a:rPr>
              <a:t>[H</a:t>
            </a:r>
            <a:r>
              <a:rPr lang="en-US" sz="1800" b="1" baseline="30000" dirty="0" smtClean="0">
                <a:solidFill>
                  <a:srgbClr val="FFEDB3"/>
                </a:solidFill>
                <a:sym typeface="Wingdings" panose="05000000000000000000" pitchFamily="2" charset="2"/>
              </a:rPr>
              <a:t>+</a:t>
            </a:r>
            <a:r>
              <a:rPr lang="en-US" sz="1800" b="1" dirty="0" smtClean="0">
                <a:solidFill>
                  <a:srgbClr val="FFEDB3"/>
                </a:solidFill>
                <a:sym typeface="Wingdings" panose="05000000000000000000" pitchFamily="2" charset="2"/>
              </a:rPr>
              <a:t>]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Note the rate does not include [I</a:t>
            </a:r>
            <a:r>
              <a:rPr lang="en-US" sz="1800" baseline="-25000" dirty="0" smtClean="0">
                <a:sym typeface="Wingdings" panose="05000000000000000000" pitchFamily="2" charset="2"/>
              </a:rPr>
              <a:t>2</a:t>
            </a:r>
            <a:r>
              <a:rPr lang="en-US" sz="1800" dirty="0" smtClean="0">
                <a:sym typeface="Wingdings" panose="05000000000000000000" pitchFamily="2" charset="2"/>
              </a:rPr>
              <a:t>] (so must be involved after rate-determining step)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COCH</a:t>
            </a:r>
            <a:r>
              <a:rPr lang="en-US" sz="2000" baseline="-25000" dirty="0" smtClean="0">
                <a:sym typeface="Wingdings" panose="05000000000000000000" pitchFamily="2" charset="2"/>
              </a:rPr>
              <a:t>3 </a:t>
            </a:r>
            <a:r>
              <a:rPr lang="en-US" sz="2000" dirty="0" smtClean="0">
                <a:sym typeface="Wingdings" panose="05000000000000000000" pitchFamily="2" charset="2"/>
              </a:rPr>
              <a:t>+ </a:t>
            </a:r>
            <a:r>
              <a:rPr lang="en-US" sz="2000" b="1" dirty="0" smtClean="0">
                <a:solidFill>
                  <a:srgbClr val="FFEDB3"/>
                </a:solidFill>
                <a:sym typeface="Wingdings" panose="05000000000000000000" pitchFamily="2" charset="2"/>
              </a:rPr>
              <a:t>H</a:t>
            </a:r>
            <a:r>
              <a:rPr lang="en-US" sz="2000" b="1" baseline="30000" dirty="0" smtClean="0">
                <a:solidFill>
                  <a:srgbClr val="FFEDB3"/>
                </a:solidFill>
                <a:sym typeface="Wingdings" panose="05000000000000000000" pitchFamily="2" charset="2"/>
              </a:rPr>
              <a:t>+</a:t>
            </a:r>
            <a:r>
              <a:rPr lang="en-US" sz="2000" b="1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X			rate-determining step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X </a:t>
            </a:r>
            <a:r>
              <a:rPr lang="en-US" sz="2000" dirty="0">
                <a:sym typeface="Wingdings" panose="05000000000000000000" pitchFamily="2" charset="2"/>
              </a:rPr>
              <a:t>+ </a:t>
            </a:r>
            <a:r>
              <a:rPr lang="en-US" sz="2000" dirty="0" smtClean="0">
                <a:sym typeface="Wingdings" panose="05000000000000000000" pitchFamily="2" charset="2"/>
              </a:rPr>
              <a:t>I</a:t>
            </a:r>
            <a:r>
              <a:rPr lang="en-US" sz="2000" baseline="-25000" dirty="0" smtClean="0">
                <a:sym typeface="Wingdings" panose="05000000000000000000" pitchFamily="2" charset="2"/>
              </a:rPr>
              <a:t>2 </a:t>
            </a:r>
            <a:r>
              <a:rPr lang="en-US" sz="2000" dirty="0" smtClean="0">
                <a:sym typeface="Wingdings" panose="05000000000000000000" pitchFamily="2" charset="2"/>
              </a:rPr>
              <a:t> 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COCH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I </a:t>
            </a:r>
            <a:r>
              <a:rPr lang="en-US" sz="2000" dirty="0">
                <a:sym typeface="Wingdings" panose="05000000000000000000" pitchFamily="2" charset="2"/>
              </a:rPr>
              <a:t>+ </a:t>
            </a:r>
            <a:r>
              <a:rPr lang="en-US" sz="2000" dirty="0" smtClean="0">
                <a:sym typeface="Wingdings" panose="05000000000000000000" pitchFamily="2" charset="2"/>
              </a:rPr>
              <a:t>HI + </a:t>
            </a:r>
            <a:r>
              <a:rPr lang="en-US" sz="2000" b="1" dirty="0" smtClean="0">
                <a:solidFill>
                  <a:srgbClr val="FFEDB3"/>
                </a:solidFill>
                <a:sym typeface="Wingdings" panose="05000000000000000000" pitchFamily="2" charset="2"/>
              </a:rPr>
              <a:t>H</a:t>
            </a:r>
            <a:r>
              <a:rPr lang="en-US" sz="2000" b="1" baseline="30000" dirty="0" smtClean="0">
                <a:solidFill>
                  <a:srgbClr val="FFEDB3"/>
                </a:solidFill>
                <a:sym typeface="Wingdings" panose="05000000000000000000" pitchFamily="2" charset="2"/>
              </a:rPr>
              <a:t>+</a:t>
            </a:r>
            <a:r>
              <a:rPr lang="en-US" sz="2000" baseline="30000" dirty="0" smtClean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fast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The catalyst is used in the rate-determining step, but is regenerated at the end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Does not appear in overall reaction!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63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706581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of </a:t>
            </a:r>
            <a:r>
              <a:rPr lang="en-US" dirty="0" smtClean="0"/>
              <a:t>RXN: Catalysts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Example: A  X + Y (single step)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If you introduce a catalyst: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A + C  A-C (complex)	rate-determining step (E</a:t>
            </a:r>
            <a:r>
              <a:rPr lang="en-US" sz="2000" baseline="-25000" dirty="0" smtClean="0">
                <a:sym typeface="Wingdings" panose="05000000000000000000" pitchFamily="2" charset="2"/>
              </a:rPr>
              <a:t>A1</a:t>
            </a:r>
            <a:r>
              <a:rPr lang="en-US" sz="2000" dirty="0" smtClean="0">
                <a:sym typeface="Wingdings" panose="05000000000000000000" pitchFamily="2" charset="2"/>
              </a:rPr>
              <a:t>)	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A-C  X + Y + C			fast (E</a:t>
            </a:r>
            <a:r>
              <a:rPr lang="en-US" sz="2000" baseline="-25000" dirty="0" smtClean="0">
                <a:sym typeface="Wingdings" panose="05000000000000000000" pitchFamily="2" charset="2"/>
              </a:rPr>
              <a:t>A2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rate equation for the original equation is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[A]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rate equation for the catalyzed reaction is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[A][C]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 descr="Image result for catalyst activation energy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86" y="3865417"/>
            <a:ext cx="5565796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3" y="512618"/>
            <a:ext cx="10210800" cy="706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Mechanisms of </a:t>
            </a:r>
            <a:r>
              <a:rPr lang="en-US" dirty="0" smtClean="0"/>
              <a:t>RXN: 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baseline="-25000" dirty="0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1 vs S</a:t>
            </a:r>
            <a:r>
              <a:rPr lang="en-US" baseline="-25000" dirty="0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2 mechanisms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S</a:t>
            </a:r>
            <a:r>
              <a:rPr lang="en-US" sz="2000" baseline="-25000" dirty="0" smtClean="0"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1 involves the substitution of a nucleophile onto a tertiary </a:t>
            </a:r>
            <a:r>
              <a:rPr lang="en-US" sz="2000" dirty="0" err="1" smtClean="0">
                <a:sym typeface="Wingdings" panose="05000000000000000000" pitchFamily="2" charset="2"/>
              </a:rPr>
              <a:t>halogenoalkane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err="1" smtClean="0">
                <a:sym typeface="Wingdings" panose="05000000000000000000" pitchFamily="2" charset="2"/>
              </a:rPr>
              <a:t>Unimolecular</a:t>
            </a:r>
            <a:r>
              <a:rPr lang="en-US" sz="2000" dirty="0" smtClean="0">
                <a:sym typeface="Wingdings" panose="05000000000000000000" pitchFamily="2" charset="2"/>
              </a:rPr>
              <a:t> means the rate-determining step involves only 1 molecule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(CH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CBr + OH</a:t>
            </a:r>
            <a:r>
              <a:rPr lang="en-US" sz="2000" baseline="30000" dirty="0" smtClean="0"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ym typeface="Wingdings" panose="05000000000000000000" pitchFamily="2" charset="2"/>
              </a:rPr>
              <a:t>  (CH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COH + Br </a:t>
            </a:r>
            <a:r>
              <a:rPr lang="en-US" sz="2000" baseline="30000" dirty="0" smtClean="0">
                <a:sym typeface="Wingdings" panose="05000000000000000000" pitchFamily="2" charset="2"/>
              </a:rPr>
              <a:t>-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Experimentally determined: Rate = </a:t>
            </a:r>
            <a:r>
              <a:rPr lang="en-US" sz="2000" i="1" dirty="0">
                <a:sym typeface="Wingdings" panose="05000000000000000000" pitchFamily="2" charset="2"/>
              </a:rPr>
              <a:t>k</a:t>
            </a:r>
            <a:r>
              <a:rPr lang="en-US" sz="2000" dirty="0">
                <a:sym typeface="Wingdings" panose="05000000000000000000" pitchFamily="2" charset="2"/>
              </a:rPr>
              <a:t>[(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CBr]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OH</a:t>
            </a:r>
            <a:r>
              <a:rPr lang="en-US" sz="2000" baseline="30000" dirty="0" smtClean="0"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ym typeface="Wingdings" panose="05000000000000000000" pitchFamily="2" charset="2"/>
              </a:rPr>
              <a:t> is only in the fast step after the rate-determining step since it is not in the rate equation</a:t>
            </a:r>
          </a:p>
          <a:p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CBr </a:t>
            </a:r>
            <a:r>
              <a:rPr lang="en-US" sz="2000" dirty="0">
                <a:sym typeface="Wingdings" panose="05000000000000000000" pitchFamily="2" charset="2"/>
              </a:rPr>
              <a:t> (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</a:t>
            </a:r>
            <a:r>
              <a:rPr lang="en-US" sz="2000" baseline="30000" dirty="0" smtClean="0"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+ </a:t>
            </a:r>
            <a:r>
              <a:rPr lang="en-US" sz="2000" dirty="0" smtClean="0">
                <a:sym typeface="Wingdings" panose="05000000000000000000" pitchFamily="2" charset="2"/>
              </a:rPr>
              <a:t>Br </a:t>
            </a:r>
            <a:r>
              <a:rPr lang="en-US" sz="2000" baseline="30000" dirty="0" smtClean="0"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ym typeface="Wingdings" panose="05000000000000000000" pitchFamily="2" charset="2"/>
              </a:rPr>
              <a:t>				rate-determining step</a:t>
            </a:r>
            <a:endParaRPr lang="en-US" sz="2000" baseline="30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</a:t>
            </a:r>
            <a:r>
              <a:rPr lang="en-US" sz="2000" baseline="30000" dirty="0" smtClean="0"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sym typeface="Wingdings" panose="05000000000000000000" pitchFamily="2" charset="2"/>
              </a:rPr>
              <a:t> + </a:t>
            </a:r>
            <a:r>
              <a:rPr lang="en-US" sz="2000" dirty="0">
                <a:sym typeface="Wingdings" panose="05000000000000000000" pitchFamily="2" charset="2"/>
              </a:rPr>
              <a:t>OH</a:t>
            </a:r>
            <a:r>
              <a:rPr lang="en-US" sz="2000" baseline="30000" dirty="0">
                <a:sym typeface="Wingdings" panose="05000000000000000000" pitchFamily="2" charset="2"/>
              </a:rPr>
              <a:t>-</a:t>
            </a:r>
            <a:r>
              <a:rPr lang="en-US" sz="2000" dirty="0">
                <a:sym typeface="Wingdings" panose="05000000000000000000" pitchFamily="2" charset="2"/>
              </a:rPr>
              <a:t>  (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COH			fast step</a:t>
            </a:r>
            <a:endParaRPr lang="en-US" sz="2000" baseline="30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3074" name="Picture 2" descr="Image result for SN1 re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1" b="53998"/>
          <a:stretch/>
        </p:blipFill>
        <p:spPr bwMode="auto">
          <a:xfrm>
            <a:off x="301208" y="4772930"/>
            <a:ext cx="6809636" cy="1832562"/>
          </a:xfrm>
          <a:prstGeom prst="rect">
            <a:avLst/>
          </a:prstGeom>
          <a:solidFill>
            <a:srgbClr val="FFEDB3"/>
          </a:solidFill>
        </p:spPr>
      </p:pic>
      <p:pic>
        <p:nvPicPr>
          <p:cNvPr id="3076" name="Picture 4" descr="Image result for SN1 reacti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73" y="4416887"/>
            <a:ext cx="4377210" cy="21886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9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Rate-Law for a RXN derived from experimental 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766" y="2133600"/>
            <a:ext cx="8643846" cy="44500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Rate equation or rate expression</a:t>
            </a:r>
          </a:p>
          <a:p>
            <a:pPr lvl="1"/>
            <a:r>
              <a:rPr lang="en-US" sz="2000" dirty="0"/>
              <a:t>If </a:t>
            </a:r>
            <a:r>
              <a:rPr lang="en-US" sz="2000" dirty="0" smtClean="0"/>
              <a:t>    A </a:t>
            </a:r>
            <a:r>
              <a:rPr lang="en-US" sz="2000" dirty="0">
                <a:sym typeface="Wingdings" panose="05000000000000000000" pitchFamily="2" charset="2"/>
              </a:rPr>
              <a:t> B	</a:t>
            </a:r>
            <a:r>
              <a:rPr lang="en-US" sz="2000" dirty="0" smtClean="0">
                <a:sym typeface="Wingdings" panose="05000000000000000000" pitchFamily="2" charset="2"/>
              </a:rPr>
              <a:t>  then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[A]	and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 is the rate constant</a:t>
            </a:r>
            <a:endParaRPr lang="en-US" sz="2000" dirty="0"/>
          </a:p>
          <a:p>
            <a:pPr lvl="1"/>
            <a:r>
              <a:rPr lang="en-US" sz="2000" dirty="0" smtClean="0"/>
              <a:t>Rate of reaction is directly proportional to the concentration of the reactant, A</a:t>
            </a:r>
          </a:p>
          <a:p>
            <a:r>
              <a:rPr lang="en-US" sz="2000" dirty="0" smtClean="0"/>
              <a:t>The rate equation is DETERMINED EXPERIMENTALLY</a:t>
            </a:r>
          </a:p>
          <a:p>
            <a:pPr lvl="1"/>
            <a:r>
              <a:rPr lang="en-US" sz="2000" dirty="0" smtClean="0"/>
              <a:t>Relates rate of RXN to the concentrations of substances in the RXN mixture</a:t>
            </a:r>
          </a:p>
          <a:p>
            <a:pPr lvl="1"/>
            <a:r>
              <a:rPr lang="en-US" sz="2000" dirty="0" smtClean="0"/>
              <a:t>If       W + X </a:t>
            </a:r>
            <a:r>
              <a:rPr lang="en-US" sz="2000" dirty="0" smtClean="0">
                <a:sym typeface="Wingdings" panose="05000000000000000000" pitchFamily="2" charset="2"/>
              </a:rPr>
              <a:t> Y + Z		then,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[W]</a:t>
            </a:r>
            <a:r>
              <a:rPr lang="en-US" sz="2000" i="1" baseline="30000" dirty="0" smtClean="0"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ym typeface="Wingdings" panose="05000000000000000000" pitchFamily="2" charset="2"/>
              </a:rPr>
              <a:t>[X]</a:t>
            </a:r>
            <a:r>
              <a:rPr lang="en-US" sz="2000" i="1" baseline="30000" dirty="0" smtClean="0">
                <a:sym typeface="Wingdings" panose="05000000000000000000" pitchFamily="2" charset="2"/>
              </a:rPr>
              <a:t>n</a:t>
            </a:r>
          </a:p>
          <a:p>
            <a:r>
              <a:rPr lang="en-US" sz="2000" dirty="0" smtClean="0"/>
              <a:t>The rate constant, </a:t>
            </a:r>
            <a:r>
              <a:rPr lang="en-US" sz="2000" i="1" dirty="0" smtClean="0"/>
              <a:t>k</a:t>
            </a:r>
            <a:r>
              <a:rPr lang="en-US" sz="2000" dirty="0" smtClean="0"/>
              <a:t>, is a constant proportionality relating the concentrations in the experimentally determined rate equation to the rate of the chemical RXN</a:t>
            </a:r>
          </a:p>
        </p:txBody>
      </p:sp>
    </p:spTree>
    <p:extLst>
      <p:ext uri="{BB962C8B-B14F-4D97-AF65-F5344CB8AC3E}">
        <p14:creationId xmlns:p14="http://schemas.microsoft.com/office/powerpoint/2010/main" val="77100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3" y="512618"/>
            <a:ext cx="10210800" cy="706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Mechanisms of </a:t>
            </a:r>
            <a:r>
              <a:rPr lang="en-US" dirty="0" smtClean="0"/>
              <a:t>RXN: 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baseline="-25000" dirty="0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1 vs S</a:t>
            </a:r>
            <a:r>
              <a:rPr lang="en-US" baseline="-25000" dirty="0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2 mechanisms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219199"/>
            <a:ext cx="10289670" cy="55418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S</a:t>
            </a:r>
            <a:r>
              <a:rPr lang="en-US" sz="2000" baseline="-25000" dirty="0" smtClean="0">
                <a:sym typeface="Wingdings" panose="05000000000000000000" pitchFamily="2" charset="2"/>
              </a:rPr>
              <a:t>N</a:t>
            </a:r>
            <a:r>
              <a:rPr lang="en-US" sz="2000" dirty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involves the substitution of a nucleophile onto a primary halogenoalkanes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Bimolecula</a:t>
            </a:r>
            <a:r>
              <a:rPr lang="en-US" sz="2000" dirty="0" smtClean="0">
                <a:sym typeface="Wingdings" panose="05000000000000000000" pitchFamily="2" charset="2"/>
              </a:rPr>
              <a:t>r means the rate-determining step involves 2 molecules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Br + OH</a:t>
            </a:r>
            <a:r>
              <a:rPr lang="en-US" sz="2000" baseline="30000" dirty="0" smtClean="0"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ym typeface="Wingdings" panose="05000000000000000000" pitchFamily="2" charset="2"/>
              </a:rPr>
              <a:t>  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OH + Br </a:t>
            </a:r>
            <a:r>
              <a:rPr lang="en-US" sz="2000" baseline="30000" dirty="0" smtClean="0">
                <a:sym typeface="Wingdings" panose="05000000000000000000" pitchFamily="2" charset="2"/>
              </a:rPr>
              <a:t>-</a:t>
            </a:r>
            <a:endParaRPr lang="en-US" sz="2000" baseline="30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Experimentally determined: 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[CH</a:t>
            </a:r>
            <a:r>
              <a:rPr lang="en-US" sz="2000" baseline="-25000" dirty="0" smtClean="0"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CH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Br][OH</a:t>
            </a:r>
            <a:r>
              <a:rPr lang="en-US" sz="2000" baseline="30000" dirty="0" smtClean="0"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ym typeface="Wingdings" panose="05000000000000000000" pitchFamily="2" charset="2"/>
              </a:rPr>
              <a:t>]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They both appear once in the rate equation, suggesting a single step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CH</a:t>
            </a:r>
            <a:r>
              <a:rPr lang="en-US" sz="2000" baseline="-25000" dirty="0"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CH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CH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Br + OH</a:t>
            </a:r>
            <a:r>
              <a:rPr lang="en-US" sz="2000" baseline="30000" dirty="0">
                <a:sym typeface="Wingdings" panose="05000000000000000000" pitchFamily="2" charset="2"/>
              </a:rPr>
              <a:t>-</a:t>
            </a:r>
            <a:r>
              <a:rPr lang="en-US" sz="2000" dirty="0">
                <a:sym typeface="Wingdings" panose="05000000000000000000" pitchFamily="2" charset="2"/>
              </a:rPr>
              <a:t>  CH</a:t>
            </a:r>
            <a:r>
              <a:rPr lang="en-US" sz="2000" baseline="-25000" dirty="0"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CH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CH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OH + Br </a:t>
            </a:r>
            <a:r>
              <a:rPr lang="en-US" sz="2000" baseline="30000" dirty="0" smtClean="0">
                <a:sym typeface="Wingdings" panose="05000000000000000000" pitchFamily="2" charset="2"/>
              </a:rPr>
              <a:t>-</a:t>
            </a:r>
            <a:r>
              <a:rPr lang="en-US" sz="2000" dirty="0">
                <a:sym typeface="Wingdings" panose="05000000000000000000" pitchFamily="2" charset="2"/>
              </a:rPr>
              <a:t>		rate-determining </a:t>
            </a:r>
            <a:r>
              <a:rPr lang="en-US" sz="2000" dirty="0" smtClean="0">
                <a:sym typeface="Wingdings" panose="05000000000000000000" pitchFamily="2" charset="2"/>
              </a:rPr>
              <a:t>step</a:t>
            </a:r>
            <a:endParaRPr lang="en-US" sz="2000" baseline="30000" dirty="0">
              <a:sym typeface="Wingdings" panose="05000000000000000000" pitchFamily="2" charset="2"/>
            </a:endParaRPr>
          </a:p>
        </p:txBody>
      </p:sp>
      <p:pic>
        <p:nvPicPr>
          <p:cNvPr id="2050" name="Picture 2" descr="Image result for SN1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8" y="4460731"/>
            <a:ext cx="68386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N2 reacti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1" y="3799769"/>
            <a:ext cx="4441874" cy="29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512618"/>
            <a:ext cx="10293927" cy="706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Mechanisms of </a:t>
            </a:r>
            <a:r>
              <a:rPr lang="en-US" dirty="0" smtClean="0"/>
              <a:t>RXN: </a:t>
            </a:r>
            <a:r>
              <a:rPr lang="en-US" dirty="0">
                <a:sym typeface="Wingdings" panose="05000000000000000000" pitchFamily="2" charset="2"/>
              </a:rPr>
              <a:t>Rules for writing mechanisms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57" y="1688123"/>
            <a:ext cx="10289670" cy="50728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sym typeface="Wingdings" panose="05000000000000000000" pitchFamily="2" charset="2"/>
              </a:rPr>
              <a:t>The mechanism must agree with the overall stoichiometric equation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sym typeface="Wingdings" panose="05000000000000000000" pitchFamily="2" charset="2"/>
              </a:rPr>
              <a:t>A maximum of 2 particles can react in any one step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sym typeface="Wingdings" panose="05000000000000000000" pitchFamily="2" charset="2"/>
              </a:rPr>
              <a:t>All species in the rate equation must appear in the mechanism in or before the rate-determining step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sym typeface="Wingdings" panose="05000000000000000000" pitchFamily="2" charset="2"/>
              </a:rPr>
              <a:t>The power of a particular reactant’s concentration in the rate equation indicates the number of times it appears in the mechanism up to and including the rate-determining step</a:t>
            </a:r>
            <a:endParaRPr lang="en-US" sz="25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82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a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1482436"/>
            <a:ext cx="9842067" cy="442878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regards to a specific reactant, the order of a reaction is the power of the reactant’s concentration in the experimentally determined rate equation</a:t>
            </a:r>
          </a:p>
          <a:p>
            <a:r>
              <a:rPr lang="en-US" sz="2200" dirty="0" smtClean="0"/>
              <a:t>If A </a:t>
            </a:r>
            <a:r>
              <a:rPr lang="en-US" sz="2200" dirty="0" smtClean="0">
                <a:sym typeface="Wingdings" panose="05000000000000000000" pitchFamily="2" charset="2"/>
              </a:rPr>
              <a:t> B and rate = </a:t>
            </a:r>
            <a:r>
              <a:rPr lang="en-US" sz="2200" i="1" dirty="0" smtClean="0">
                <a:sym typeface="Wingdings" panose="05000000000000000000" pitchFamily="2" charset="2"/>
              </a:rPr>
              <a:t>k</a:t>
            </a:r>
            <a:r>
              <a:rPr lang="en-US" sz="2200" dirty="0" smtClean="0">
                <a:sym typeface="Wingdings" panose="05000000000000000000" pitchFamily="2" charset="2"/>
              </a:rPr>
              <a:t>[A] then the power of [A] is 1, or first-order overall</a:t>
            </a:r>
          </a:p>
          <a:p>
            <a:pPr marL="342900" lvl="1" indent="-342900"/>
            <a:r>
              <a:rPr lang="en-US" sz="2200" dirty="0" smtClean="0">
                <a:sym typeface="Wingdings" panose="05000000000000000000" pitchFamily="2" charset="2"/>
              </a:rPr>
              <a:t>If </a:t>
            </a:r>
            <a:r>
              <a:rPr lang="en-US" sz="2200" dirty="0"/>
              <a:t>Ex: W + X </a:t>
            </a:r>
            <a:r>
              <a:rPr lang="en-US" sz="2200" dirty="0">
                <a:sym typeface="Wingdings" panose="05000000000000000000" pitchFamily="2" charset="2"/>
              </a:rPr>
              <a:t> Y + Z	</a:t>
            </a:r>
            <a:r>
              <a:rPr lang="en-US" sz="2200" dirty="0" smtClean="0">
                <a:sym typeface="Wingdings" panose="05000000000000000000" pitchFamily="2" charset="2"/>
              </a:rPr>
              <a:t>and rate = </a:t>
            </a:r>
            <a:r>
              <a:rPr lang="en-US" sz="2200" i="1" dirty="0" smtClean="0">
                <a:sym typeface="Wingdings" panose="05000000000000000000" pitchFamily="2" charset="2"/>
              </a:rPr>
              <a:t>k</a:t>
            </a:r>
            <a:r>
              <a:rPr lang="en-US" sz="2200" dirty="0" smtClean="0">
                <a:sym typeface="Wingdings" panose="05000000000000000000" pitchFamily="2" charset="2"/>
              </a:rPr>
              <a:t>[W]</a:t>
            </a:r>
            <a:r>
              <a:rPr lang="en-US" sz="2200" i="1" baseline="30000" dirty="0" smtClean="0">
                <a:sym typeface="Wingdings" panose="05000000000000000000" pitchFamily="2" charset="2"/>
              </a:rPr>
              <a:t>m</a:t>
            </a:r>
            <a:r>
              <a:rPr lang="en-US" sz="2200" dirty="0" smtClean="0">
                <a:sym typeface="Wingdings" panose="05000000000000000000" pitchFamily="2" charset="2"/>
              </a:rPr>
              <a:t>[X]</a:t>
            </a:r>
            <a:r>
              <a:rPr lang="en-US" sz="2200" i="1" baseline="30000" dirty="0" smtClean="0">
                <a:sym typeface="Wingdings" panose="05000000000000000000" pitchFamily="2" charset="2"/>
              </a:rPr>
              <a:t>n</a:t>
            </a:r>
          </a:p>
          <a:p>
            <a:pPr lvl="1"/>
            <a:r>
              <a:rPr lang="en-US" sz="2000" dirty="0" smtClean="0"/>
              <a:t>Then the overall order is    </a:t>
            </a:r>
            <a:r>
              <a:rPr lang="en-US" sz="2000" i="1" dirty="0" smtClean="0"/>
              <a:t>m </a:t>
            </a:r>
            <a:r>
              <a:rPr lang="en-US" sz="2000" dirty="0" smtClean="0"/>
              <a:t>+ </a:t>
            </a:r>
            <a:r>
              <a:rPr lang="en-US" sz="2000" i="1" dirty="0" smtClean="0"/>
              <a:t>n</a:t>
            </a:r>
          </a:p>
          <a:p>
            <a:r>
              <a:rPr lang="en-US" sz="2200" b="1" u="sng" dirty="0" smtClean="0"/>
              <a:t>The rate equation has no connection to the stoichiometric balanced equation!</a:t>
            </a: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417259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find out rate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1482436"/>
            <a:ext cx="9842067" cy="442878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For A + B </a:t>
            </a:r>
            <a:r>
              <a:rPr lang="en-US" sz="2200" dirty="0" smtClean="0">
                <a:sym typeface="Wingdings" panose="05000000000000000000" pitchFamily="2" charset="2"/>
              </a:rPr>
              <a:t> C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To find the rate equation, do the following experiments: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Hold [B] constant and change the concentration of A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Create graph of [A] vs time to find initial rate</a:t>
            </a:r>
          </a:p>
          <a:p>
            <a:pPr lvl="2"/>
            <a:r>
              <a:rPr lang="en-US" sz="1800" dirty="0" smtClean="0">
                <a:sym typeface="Wingdings" panose="05000000000000000000" pitchFamily="2" charset="2"/>
              </a:rPr>
              <a:t>Determine order of reaction with respect to (WRT) [A]</a:t>
            </a:r>
          </a:p>
          <a:p>
            <a:pPr lvl="1"/>
            <a:r>
              <a:rPr lang="en-US" sz="2000" dirty="0" smtClean="0"/>
              <a:t>Hold [A] constant and change concentrations of [B]</a:t>
            </a:r>
          </a:p>
          <a:p>
            <a:pPr lvl="1"/>
            <a:r>
              <a:rPr lang="en-US" sz="2000" dirty="0" smtClean="0"/>
              <a:t>Create graph of [B] vs time to find initial rate</a:t>
            </a:r>
          </a:p>
          <a:p>
            <a:pPr lvl="2"/>
            <a:r>
              <a:rPr lang="en-US" sz="1800" dirty="0" smtClean="0"/>
              <a:t>Determine order of reaction WRT [B]</a:t>
            </a:r>
          </a:p>
          <a:p>
            <a:pPr lvl="1"/>
            <a:r>
              <a:rPr lang="en-US" sz="2000" dirty="0" smtClean="0"/>
              <a:t>Determine rate equation and then rate constant!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028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this?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1482435"/>
            <a:ext cx="9842067" cy="504305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For 2A </a:t>
            </a:r>
            <a:r>
              <a:rPr lang="en-US" sz="2200" dirty="0" smtClean="0">
                <a:sym typeface="Wingdings" panose="05000000000000000000" pitchFamily="2" charset="2"/>
              </a:rPr>
              <a:t> B		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Experimental data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We can determine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ym typeface="Wingdings" panose="05000000000000000000" pitchFamily="2" charset="2"/>
              </a:rPr>
              <a:t>The order WRT [A]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ym typeface="Wingdings" panose="05000000000000000000" pitchFamily="2" charset="2"/>
              </a:rPr>
              <a:t>The rate equation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ym typeface="Wingdings" panose="05000000000000000000" pitchFamily="2" charset="2"/>
              </a:rPr>
              <a:t>The value of the rate constant, </a:t>
            </a:r>
            <a:r>
              <a:rPr lang="en-US" sz="2200" i="1" dirty="0" smtClean="0">
                <a:sym typeface="Wingdings" panose="05000000000000000000" pitchFamily="2" charset="2"/>
              </a:rPr>
              <a:t>k</a:t>
            </a:r>
            <a:r>
              <a:rPr lang="en-US" sz="2200" dirty="0" smtClean="0">
                <a:sym typeface="Wingdings" panose="05000000000000000000" pitchFamily="2" charset="2"/>
              </a:rPr>
              <a:t> (with units)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ym typeface="Wingdings" panose="05000000000000000000" pitchFamily="2" charset="2"/>
              </a:rPr>
              <a:t>The rate of the reaction when [A] = 1.3 </a:t>
            </a:r>
            <a:r>
              <a:rPr lang="en-US" sz="2200" dirty="0" err="1" smtClean="0">
                <a:sym typeface="Wingdings" panose="05000000000000000000" pitchFamily="2" charset="2"/>
              </a:rPr>
              <a:t>mol</a:t>
            </a:r>
            <a:r>
              <a:rPr lang="en-US" sz="2200" dirty="0" smtClean="0">
                <a:sym typeface="Wingdings" panose="05000000000000000000" pitchFamily="2" charset="2"/>
              </a:rPr>
              <a:t> dm</a:t>
            </a:r>
            <a:r>
              <a:rPr lang="en-US" sz="2200" baseline="30000" dirty="0" smtClean="0">
                <a:sym typeface="Wingdings" panose="05000000000000000000" pitchFamily="2" charset="2"/>
              </a:rPr>
              <a:t>-3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29486"/>
              </p:ext>
            </p:extLst>
          </p:nvPr>
        </p:nvGraphicFramePr>
        <p:xfrm>
          <a:off x="2253673" y="2424751"/>
          <a:ext cx="72505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394">
                  <a:extLst>
                    <a:ext uri="{9D8B030D-6E8A-4147-A177-3AD203B41FA5}">
                      <a16:colId xmlns:a16="http://schemas.microsoft.com/office/drawing/2014/main" val="716508802"/>
                    </a:ext>
                  </a:extLst>
                </a:gridCol>
                <a:gridCol w="2364876">
                  <a:extLst>
                    <a:ext uri="{9D8B030D-6E8A-4147-A177-3AD203B41FA5}">
                      <a16:colId xmlns:a16="http://schemas.microsoft.com/office/drawing/2014/main" val="543758690"/>
                    </a:ext>
                  </a:extLst>
                </a:gridCol>
                <a:gridCol w="2503275">
                  <a:extLst>
                    <a:ext uri="{9D8B030D-6E8A-4147-A177-3AD203B41FA5}">
                      <a16:colId xmlns:a16="http://schemas.microsoft.com/office/drawing/2014/main" val="3210188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5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1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5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20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1. The </a:t>
            </a:r>
            <a:r>
              <a:rPr lang="en-US" dirty="0">
                <a:sym typeface="Wingdings" panose="05000000000000000000" pitchFamily="2" charset="2"/>
              </a:rPr>
              <a:t>order WRT [A]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1482435"/>
            <a:ext cx="9842067" cy="504305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For 2A </a:t>
            </a:r>
            <a:r>
              <a:rPr lang="en-US" sz="2200" dirty="0" smtClean="0">
                <a:sym typeface="Wingdings" panose="05000000000000000000" pitchFamily="2" charset="2"/>
              </a:rPr>
              <a:t> B		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Experimental data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The rate of reaction has doubled when [A] doubles, so this means the POWER of the reaction rate is 2</a:t>
            </a:r>
            <a:r>
              <a:rPr lang="en-US" sz="2200" baseline="30000" dirty="0" smtClean="0">
                <a:sym typeface="Wingdings" panose="05000000000000000000" pitchFamily="2" charset="2"/>
              </a:rPr>
              <a:t>1</a:t>
            </a:r>
            <a:r>
              <a:rPr lang="en-US" sz="2200" dirty="0" smtClean="0">
                <a:sym typeface="Wingdings" panose="05000000000000000000" pitchFamily="2" charset="2"/>
              </a:rPr>
              <a:t> so the order is first!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The reaction doubles so it’s 2 to the FIRST power!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200" dirty="0">
              <a:sym typeface="Wingdings" panose="05000000000000000000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24299"/>
              </p:ext>
            </p:extLst>
          </p:nvPr>
        </p:nvGraphicFramePr>
        <p:xfrm>
          <a:off x="2821710" y="2479037"/>
          <a:ext cx="72505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394">
                  <a:extLst>
                    <a:ext uri="{9D8B030D-6E8A-4147-A177-3AD203B41FA5}">
                      <a16:colId xmlns:a16="http://schemas.microsoft.com/office/drawing/2014/main" val="716508802"/>
                    </a:ext>
                  </a:extLst>
                </a:gridCol>
                <a:gridCol w="2364876">
                  <a:extLst>
                    <a:ext uri="{9D8B030D-6E8A-4147-A177-3AD203B41FA5}">
                      <a16:colId xmlns:a16="http://schemas.microsoft.com/office/drawing/2014/main" val="543758690"/>
                    </a:ext>
                  </a:extLst>
                </a:gridCol>
                <a:gridCol w="2503275">
                  <a:extLst>
                    <a:ext uri="{9D8B030D-6E8A-4147-A177-3AD203B41FA5}">
                      <a16:colId xmlns:a16="http://schemas.microsoft.com/office/drawing/2014/main" val="3210188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5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1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5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8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>
                <a:sym typeface="Wingdings" panose="05000000000000000000" pitchFamily="2" charset="2"/>
              </a:rPr>
              <a:t>The rate </a:t>
            </a:r>
            <a:r>
              <a:rPr lang="en-US" dirty="0" smtClean="0">
                <a:sym typeface="Wingdings" panose="05000000000000000000" pitchFamily="2" charset="2"/>
              </a:rPr>
              <a:t>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1482435"/>
            <a:ext cx="9842067" cy="504305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For 2A </a:t>
            </a:r>
            <a:r>
              <a:rPr lang="en-US" sz="2200" dirty="0" smtClean="0">
                <a:sym typeface="Wingdings" panose="05000000000000000000" pitchFamily="2" charset="2"/>
              </a:rPr>
              <a:t> B		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Experimental data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The reaction is 1</a:t>
            </a:r>
            <a:r>
              <a:rPr lang="en-US" sz="2200" baseline="30000" dirty="0" smtClean="0">
                <a:sym typeface="Wingdings" panose="05000000000000000000" pitchFamily="2" charset="2"/>
              </a:rPr>
              <a:t>st</a:t>
            </a:r>
            <a:r>
              <a:rPr lang="en-US" sz="2200" dirty="0" smtClean="0">
                <a:sym typeface="Wingdings" panose="05000000000000000000" pitchFamily="2" charset="2"/>
              </a:rPr>
              <a:t> order WRT A so: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Rate = </a:t>
            </a:r>
            <a:r>
              <a:rPr lang="en-US" sz="2000" i="1" dirty="0" smtClean="0"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sym typeface="Wingdings" panose="05000000000000000000" pitchFamily="2" charset="2"/>
              </a:rPr>
              <a:t>[A]</a:t>
            </a:r>
            <a:endParaRPr lang="en-US" sz="2000" dirty="0">
              <a:sym typeface="Wingdings" panose="05000000000000000000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52227"/>
              </p:ext>
            </p:extLst>
          </p:nvPr>
        </p:nvGraphicFramePr>
        <p:xfrm>
          <a:off x="2253673" y="2480171"/>
          <a:ext cx="72505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394">
                  <a:extLst>
                    <a:ext uri="{9D8B030D-6E8A-4147-A177-3AD203B41FA5}">
                      <a16:colId xmlns:a16="http://schemas.microsoft.com/office/drawing/2014/main" val="716508802"/>
                    </a:ext>
                  </a:extLst>
                </a:gridCol>
                <a:gridCol w="2364876">
                  <a:extLst>
                    <a:ext uri="{9D8B030D-6E8A-4147-A177-3AD203B41FA5}">
                      <a16:colId xmlns:a16="http://schemas.microsoft.com/office/drawing/2014/main" val="543758690"/>
                    </a:ext>
                  </a:extLst>
                </a:gridCol>
                <a:gridCol w="2503275">
                  <a:extLst>
                    <a:ext uri="{9D8B030D-6E8A-4147-A177-3AD203B41FA5}">
                      <a16:colId xmlns:a16="http://schemas.microsoft.com/office/drawing/2014/main" val="3210188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5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1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5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80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55" y="624110"/>
            <a:ext cx="10501745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>
                <a:sym typeface="Wingdings" panose="05000000000000000000" pitchFamily="2" charset="2"/>
              </a:rPr>
              <a:t>The value of the rate constant, </a:t>
            </a:r>
            <a:r>
              <a:rPr lang="en-US" i="1" dirty="0">
                <a:sym typeface="Wingdings" panose="05000000000000000000" pitchFamily="2" charset="2"/>
              </a:rPr>
              <a:t>k</a:t>
            </a:r>
            <a:r>
              <a:rPr lang="en-US" dirty="0">
                <a:sym typeface="Wingdings" panose="05000000000000000000" pitchFamily="2" charset="2"/>
              </a:rPr>
              <a:t> (with units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1482435"/>
            <a:ext cx="9842067" cy="504305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For 2A </a:t>
            </a:r>
            <a:r>
              <a:rPr lang="en-US" sz="2200" dirty="0" smtClean="0">
                <a:sym typeface="Wingdings" panose="05000000000000000000" pitchFamily="2" charset="2"/>
              </a:rPr>
              <a:t> B		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Experimental data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We can plug in values into the rate equation to solve for </a:t>
            </a:r>
            <a:r>
              <a:rPr lang="en-US" sz="2200" i="1" dirty="0" smtClean="0">
                <a:sym typeface="Wingdings" panose="05000000000000000000" pitchFamily="2" charset="2"/>
              </a:rPr>
              <a:t>k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Rate = </a:t>
            </a:r>
            <a:r>
              <a:rPr lang="en-US" sz="2200" i="1" dirty="0" smtClean="0">
                <a:sym typeface="Wingdings" panose="05000000000000000000" pitchFamily="2" charset="2"/>
              </a:rPr>
              <a:t>k</a:t>
            </a:r>
            <a:r>
              <a:rPr lang="en-US" sz="2200" dirty="0" smtClean="0">
                <a:sym typeface="Wingdings" panose="05000000000000000000" pitchFamily="2" charset="2"/>
              </a:rPr>
              <a:t>[A]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0.60 </a:t>
            </a:r>
            <a:r>
              <a:rPr lang="en-US" sz="2200" dirty="0" err="1" smtClean="0">
                <a:sym typeface="Wingdings" panose="05000000000000000000" pitchFamily="2" charset="2"/>
              </a:rPr>
              <a:t>mol</a:t>
            </a:r>
            <a:r>
              <a:rPr lang="en-US" sz="2200" dirty="0" smtClean="0">
                <a:sym typeface="Wingdings" panose="05000000000000000000" pitchFamily="2" charset="2"/>
              </a:rPr>
              <a:t> dm</a:t>
            </a:r>
            <a:r>
              <a:rPr lang="en-US" sz="2200" baseline="30000" dirty="0" smtClean="0">
                <a:sym typeface="Wingdings" panose="05000000000000000000" pitchFamily="2" charset="2"/>
              </a:rPr>
              <a:t>-3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>
                <a:sym typeface="Wingdings" panose="05000000000000000000" pitchFamily="2" charset="2"/>
              </a:rPr>
              <a:t>s</a:t>
            </a:r>
            <a:r>
              <a:rPr lang="en-US" sz="2200" baseline="30000" dirty="0">
                <a:sym typeface="Wingdings" panose="05000000000000000000" pitchFamily="2" charset="2"/>
              </a:rPr>
              <a:t>-1 </a:t>
            </a:r>
            <a:r>
              <a:rPr lang="en-US" sz="2200" dirty="0" smtClean="0">
                <a:sym typeface="Wingdings" panose="05000000000000000000" pitchFamily="2" charset="2"/>
              </a:rPr>
              <a:t>= </a:t>
            </a:r>
            <a:r>
              <a:rPr lang="en-US" sz="2200" i="1" dirty="0" smtClean="0">
                <a:sym typeface="Wingdings" panose="05000000000000000000" pitchFamily="2" charset="2"/>
              </a:rPr>
              <a:t>k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* 1.0 </a:t>
            </a:r>
            <a:r>
              <a:rPr lang="en-US" sz="2200" dirty="0" err="1" smtClean="0">
                <a:sym typeface="Wingdings" panose="05000000000000000000" pitchFamily="2" charset="2"/>
              </a:rPr>
              <a:t>mol</a:t>
            </a:r>
            <a:r>
              <a:rPr lang="en-US" sz="2200" dirty="0" smtClean="0">
                <a:sym typeface="Wingdings" panose="05000000000000000000" pitchFamily="2" charset="2"/>
              </a:rPr>
              <a:t> dm</a:t>
            </a:r>
            <a:r>
              <a:rPr lang="en-US" sz="2200" baseline="30000" dirty="0" smtClean="0">
                <a:sym typeface="Wingdings" panose="05000000000000000000" pitchFamily="2" charset="2"/>
              </a:rPr>
              <a:t>-3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Thus, </a:t>
            </a:r>
            <a:r>
              <a:rPr lang="en-US" sz="2000" i="1" dirty="0" smtClean="0">
                <a:sym typeface="Wingdings" panose="05000000000000000000" pitchFamily="2" charset="2"/>
              </a:rPr>
              <a:t>k </a:t>
            </a:r>
            <a:r>
              <a:rPr lang="en-US" sz="2000" dirty="0" smtClean="0">
                <a:sym typeface="Wingdings" panose="05000000000000000000" pitchFamily="2" charset="2"/>
              </a:rPr>
              <a:t>= 0.60 s</a:t>
            </a:r>
            <a:r>
              <a:rPr lang="en-US" sz="2000" baseline="30000" dirty="0" smtClean="0">
                <a:sym typeface="Wingdings" panose="05000000000000000000" pitchFamily="2" charset="2"/>
              </a:rPr>
              <a:t>-1</a:t>
            </a:r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>
              <a:sym typeface="Wingdings" panose="05000000000000000000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71780"/>
              </p:ext>
            </p:extLst>
          </p:nvPr>
        </p:nvGraphicFramePr>
        <p:xfrm>
          <a:off x="2530766" y="2492892"/>
          <a:ext cx="72505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394">
                  <a:extLst>
                    <a:ext uri="{9D8B030D-6E8A-4147-A177-3AD203B41FA5}">
                      <a16:colId xmlns:a16="http://schemas.microsoft.com/office/drawing/2014/main" val="716508802"/>
                    </a:ext>
                  </a:extLst>
                </a:gridCol>
                <a:gridCol w="2364876">
                  <a:extLst>
                    <a:ext uri="{9D8B030D-6E8A-4147-A177-3AD203B41FA5}">
                      <a16:colId xmlns:a16="http://schemas.microsoft.com/office/drawing/2014/main" val="543758690"/>
                    </a:ext>
                  </a:extLst>
                </a:gridCol>
                <a:gridCol w="2503275">
                  <a:extLst>
                    <a:ext uri="{9D8B030D-6E8A-4147-A177-3AD203B41FA5}">
                      <a16:colId xmlns:a16="http://schemas.microsoft.com/office/drawing/2014/main" val="3210188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r>
                        <a:rPr lang="en-US" baseline="0" dirty="0" smtClean="0"/>
                        <a:t>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 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dm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 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5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1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5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8422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2690</TotalTime>
  <Words>1724</Words>
  <Application>Microsoft Office PowerPoint</Application>
  <PresentationFormat>Widescreen</PresentationFormat>
  <Paragraphs>463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Wingdings</vt:lpstr>
      <vt:lpstr>Wingdings 3</vt:lpstr>
      <vt:lpstr>Wisp</vt:lpstr>
      <vt:lpstr>Chapter 16.1: Rate Expression and RXN Mechanism</vt:lpstr>
      <vt:lpstr>Important terms for this section</vt:lpstr>
      <vt:lpstr>Rate-Law for a RXN derived from experimental data </vt:lpstr>
      <vt:lpstr>Order of a Reaction</vt:lpstr>
      <vt:lpstr>Steps to find out rate equation</vt:lpstr>
      <vt:lpstr>How do we do this? (example)</vt:lpstr>
      <vt:lpstr>1. The order WRT [A] </vt:lpstr>
      <vt:lpstr>2. The rate equation</vt:lpstr>
      <vt:lpstr>3. The value of the rate constant, k (with units)</vt:lpstr>
      <vt:lpstr>4. The rate of the reaction when [A] = 1.3 mol dm-3</vt:lpstr>
      <vt:lpstr>Problem 1</vt:lpstr>
      <vt:lpstr>Problem 1: a) the order WRT A</vt:lpstr>
      <vt:lpstr>Problem 1: b) the order WRT B</vt:lpstr>
      <vt:lpstr>Problem 1: c) overall order of the reaction</vt:lpstr>
      <vt:lpstr>Problem 1: d) the rate equation</vt:lpstr>
      <vt:lpstr>Problem 1: e) value of the rate constant (w/ units)</vt:lpstr>
      <vt:lpstr>Problem 1: f) rate of RXN given [A] and [B]</vt:lpstr>
      <vt:lpstr>More about orders of reaction: Zero-order</vt:lpstr>
      <vt:lpstr>More about orders of reaction: First-order</vt:lpstr>
      <vt:lpstr>More about orders of reaction: Second-order</vt:lpstr>
      <vt:lpstr>More about orders of reaction</vt:lpstr>
      <vt:lpstr>More about orders of reaction</vt:lpstr>
      <vt:lpstr>Units of rate constants</vt:lpstr>
      <vt:lpstr>Mechanisms of RXN</vt:lpstr>
      <vt:lpstr>Mechanisms of RXN</vt:lpstr>
      <vt:lpstr>Mechanisms of RXN</vt:lpstr>
      <vt:lpstr>Mechanisms of RXN: Catalysts</vt:lpstr>
      <vt:lpstr>Mechanisms of RXN: Catalysts</vt:lpstr>
      <vt:lpstr>Mechanisms of RXN: SN1 vs SN2 mechanisms </vt:lpstr>
      <vt:lpstr>Mechanisms of RXN: SN1 vs SN2 mechanisms </vt:lpstr>
      <vt:lpstr>Mechanisms of RXN: Rules for writing mechanisms 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jessica.milhollan@asd20.org</dc:creator>
  <cp:lastModifiedBy>Jessica Milhollan</cp:lastModifiedBy>
  <cp:revision>75</cp:revision>
  <dcterms:created xsi:type="dcterms:W3CDTF">2016-09-21T12:56:08Z</dcterms:created>
  <dcterms:modified xsi:type="dcterms:W3CDTF">2016-10-03T20:44:49Z</dcterms:modified>
</cp:coreProperties>
</file>