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74AE-55DD-4EF6-8274-4381EED81EA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edia.pearsoncmg.com/intl/ema/9781447959762_ChemHL_Brown_Ford/animations/Chapter15p62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4_eF9idFS4" TargetMode="External"/><Relationship Id="rId2" Type="http://schemas.openxmlformats.org/officeDocument/2006/relationships/hyperlink" Target="https://youtu.be/4Xaa9WdXV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iGSGkcwFA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57201"/>
            <a:ext cx="7117180" cy="3429000"/>
          </a:xfrm>
        </p:spPr>
        <p:txBody>
          <a:bodyPr/>
          <a:lstStyle/>
          <a:p>
            <a:r>
              <a:rPr lang="en-US" dirty="0" smtClean="0"/>
              <a:t>Chapter 15.9: Drug detection and analysis</a:t>
            </a:r>
            <a:br>
              <a:rPr lang="en-US" dirty="0" smtClean="0"/>
            </a:br>
            <a:r>
              <a:rPr lang="en-US" dirty="0" smtClean="0"/>
              <a:t>Chapter 15.6: Environmental impact of some medications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962400"/>
            <a:ext cx="711718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D.9: A variety of analytical techniques is used for detection, identification, isolation and analysis of medicines and drugs.</a:t>
            </a:r>
          </a:p>
          <a:p>
            <a:r>
              <a:rPr lang="en-US" dirty="0" smtClean="0"/>
              <a:t>D6: The synthesis, isolation, and administration of medicines can have an effect on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endParaRPr lang="en-US" dirty="0" smtClean="0"/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32738" r="9531" b="35318"/>
          <a:stretch/>
        </p:blipFill>
        <p:spPr bwMode="auto">
          <a:xfrm>
            <a:off x="1752600" y="2235199"/>
            <a:ext cx="6516916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29261" r="41375" b="42614"/>
          <a:stretch/>
        </p:blipFill>
        <p:spPr bwMode="auto">
          <a:xfrm>
            <a:off x="155574" y="4641273"/>
            <a:ext cx="447501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t="48390" r="46593" b="33428"/>
          <a:stretch/>
        </p:blipFill>
        <p:spPr bwMode="auto">
          <a:xfrm>
            <a:off x="3338946" y="838200"/>
            <a:ext cx="2757054" cy="13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62310" r="42916" b="9565"/>
          <a:stretch/>
        </p:blipFill>
        <p:spPr bwMode="auto">
          <a:xfrm>
            <a:off x="4724400" y="4641273"/>
            <a:ext cx="4274457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Infrared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Most spectra are compared to known compounds from a database</a:t>
            </a:r>
          </a:p>
          <a:p>
            <a:pPr marL="0" indent="0">
              <a:buNone/>
            </a:pPr>
            <a:r>
              <a:rPr lang="en-US" dirty="0" smtClean="0"/>
              <a:t>		Salicylic acid								Aspirin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25595" r="33435" b="42559"/>
          <a:stretch/>
        </p:blipFill>
        <p:spPr bwMode="auto">
          <a:xfrm>
            <a:off x="193901" y="1828800"/>
            <a:ext cx="4350203" cy="23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60349" r="33435" b="7738"/>
          <a:stretch/>
        </p:blipFill>
        <p:spPr bwMode="auto">
          <a:xfrm>
            <a:off x="4658178" y="1828800"/>
            <a:ext cx="4350203" cy="23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www.derangedphysiology.com/php/Acid-Base-Disturbance/images/salicylate%20and%20aspirin%20molecu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24343" r="37960" b="3818"/>
          <a:stretch/>
        </p:blipFill>
        <p:spPr bwMode="auto">
          <a:xfrm>
            <a:off x="5867400" y="4267200"/>
            <a:ext cx="2147372" cy="2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derangedphysiology.com/php/Acid-Base-Disturbance/images/salicylate%20and%20aspirin%20molecu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3" r="77206" b="7730"/>
          <a:stretch/>
        </p:blipFill>
        <p:spPr bwMode="auto">
          <a:xfrm>
            <a:off x="1610403" y="4261744"/>
            <a:ext cx="1589997" cy="25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Proton NMR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endParaRPr lang="en-US" dirty="0" smtClean="0"/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42462" r="47793" b="14880"/>
          <a:stretch/>
        </p:blipFill>
        <p:spPr bwMode="auto">
          <a:xfrm>
            <a:off x="176357" y="849741"/>
            <a:ext cx="4109908" cy="31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42262" r="9977" b="21627"/>
          <a:stretch/>
        </p:blipFill>
        <p:spPr bwMode="auto">
          <a:xfrm>
            <a:off x="155575" y="4140199"/>
            <a:ext cx="8882743" cy="26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6" t="59627" r="17948" b="34123"/>
          <a:stretch/>
        </p:blipFill>
        <p:spPr bwMode="auto">
          <a:xfrm>
            <a:off x="5056906" y="3588326"/>
            <a:ext cx="3047999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39678" r="45207" b="23611"/>
          <a:stretch/>
        </p:blipFill>
        <p:spPr bwMode="auto">
          <a:xfrm>
            <a:off x="4440378" y="849741"/>
            <a:ext cx="4322621" cy="26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D.6: Environmental impact of some meds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Sustainable chemistry developed since 1991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 principles (you do not need to learn these)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Address avoiding waste, maximizing production, and use of safe solvents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 footprint and improve product and environmental safety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1.bp.blogspot.com/-jb3Mqx6Osi4/Ue2oel4s0gI/AAAAAAAAAUw/dEehoL_noTs/s1600/princip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14600"/>
            <a:ext cx="64097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Solvent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Reactants </a:t>
            </a:r>
            <a:r>
              <a:rPr lang="en-US" dirty="0">
                <a:solidFill>
                  <a:schemeClr val="bg1"/>
                </a:solidFill>
              </a:rPr>
              <a:t>left over from synthesis of a drug ~80% due to solvents/water</a:t>
            </a:r>
          </a:p>
          <a:p>
            <a:r>
              <a:rPr lang="en-US" dirty="0">
                <a:solidFill>
                  <a:schemeClr val="bg1"/>
                </a:solidFill>
              </a:rPr>
              <a:t>Solvent waste is the biggest contributor to emission of toxins into environment</a:t>
            </a:r>
          </a:p>
          <a:p>
            <a:r>
              <a:rPr lang="en-US" dirty="0">
                <a:solidFill>
                  <a:schemeClr val="bg1"/>
                </a:solidFill>
              </a:rPr>
              <a:t>Suitability of solvents is assessed by 3 factors: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Toxicity to workers: carcinogenic or other health issues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Safety of processing: flammable or toxic by-products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Harm to environment: contamination of water/soil, ozone depletion, release greenhouse gases when burned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Recycling solvents greatly reduces costs and emissions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 or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supercritical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whenever possible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47420" r="37841" b="28175"/>
          <a:stretch/>
        </p:blipFill>
        <p:spPr bwMode="auto">
          <a:xfrm>
            <a:off x="3093530" y="4615542"/>
            <a:ext cx="5974270" cy="216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https://sp.yimg.com/ib/th?id=JN.FFq%2bptJazQOX6B58GLNrTw&amp;pid=15.1&amp;P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0650"/>
            <a:ext cx="4572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Nuclear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nuclear waste with growing nuclear technology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types of nuclear waste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Low-level waste: </a:t>
            </a:r>
            <a:r>
              <a:rPr lang="en-US" dirty="0">
                <a:solidFill>
                  <a:schemeClr val="bg1"/>
                </a:solidFill>
              </a:rPr>
              <a:t>releases small amounts of ionizing radiation for a short time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medical nuclear waste is low-level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Clothing/shoe covers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Paper towels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Contaminated implements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Sealed in containers until safe, then disposed of normally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/>
            <a:r>
              <a:rPr lang="en-US" dirty="0">
                <a:solidFill>
                  <a:schemeClr val="bg1"/>
                </a:solidFill>
              </a:rPr>
              <a:t>High-level waste</a:t>
            </a:r>
            <a:r>
              <a:rPr lang="en-US" dirty="0" smtClean="0">
                <a:solidFill>
                  <a:schemeClr val="bg1"/>
                </a:solidFill>
              </a:rPr>
              <a:t>: releases </a:t>
            </a:r>
            <a:r>
              <a:rPr lang="en-US" dirty="0">
                <a:solidFill>
                  <a:schemeClr val="bg1"/>
                </a:solidFill>
              </a:rPr>
              <a:t>large amounts of ionizing radiation for a long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Disposal problem = heat and radiation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Store in water 5-10 </a:t>
            </a:r>
            <a:r>
              <a:rPr lang="en-US" dirty="0" err="1" smtClean="0">
                <a:solidFill>
                  <a:schemeClr val="bg1"/>
                </a:solidFill>
              </a:rPr>
              <a:t>yrs</a:t>
            </a:r>
            <a:r>
              <a:rPr lang="en-US" dirty="0" smtClean="0">
                <a:solidFill>
                  <a:schemeClr val="bg1"/>
                </a:solidFill>
              </a:rPr>
              <a:t> before transfer to dry, shielded deeply buried structures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Green chemistry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Extract Uranium from incinerator ash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Use florescent dyes instead of radionuclides in diagnosis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4.bp.blogspot.com/-GcXkXqL5-Rs/UNPW8-eM4jI/AAAAAAAADZo/UBp6MDaQ3Ag/s1600/radioactive-waste-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5029"/>
            <a:ext cx="7741516" cy="59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Antibiotic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Overuse of antibiotics (especially broad-spectrum) has developed so-called superbugs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have resistance to multiple antibiotics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Methicillin-resistant </a:t>
            </a:r>
            <a:r>
              <a:rPr lang="en-US" i="1" dirty="0" smtClean="0">
                <a:solidFill>
                  <a:schemeClr val="bg1"/>
                </a:solidFill>
              </a:rPr>
              <a:t>Staphylococcus aureus</a:t>
            </a:r>
            <a:r>
              <a:rPr lang="en-US" dirty="0" smtClean="0">
                <a:solidFill>
                  <a:schemeClr val="bg1"/>
                </a:solidFill>
              </a:rPr>
              <a:t> (MRSA) is especially dangerous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occur in wound infections, pneumonia, blood poisoning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Mass production of antibiotics and release into environment is major cause of antibiotic resistance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Aquaculture and household pets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Growth promotion and prophylactic use in livestock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Especially bad as it can pass through animal and contaminate soil and water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Pest control in agriculture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Sanitizers in toiletries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cleaning products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Sterilization and culture selection in research and industry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Improper disposal of drugs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30357" r="5961" b="15476"/>
          <a:stretch/>
        </p:blipFill>
        <p:spPr bwMode="auto">
          <a:xfrm>
            <a:off x="673239" y="1219200"/>
            <a:ext cx="801356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Obtaining the Tamiflu precursor: Green chemistry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Precursor of Tamiflu is </a:t>
            </a:r>
            <a:r>
              <a:rPr lang="en-US" dirty="0" err="1" smtClean="0">
                <a:solidFill>
                  <a:schemeClr val="bg1"/>
                </a:solidFill>
              </a:rPr>
              <a:t>shikimic</a:t>
            </a:r>
            <a:r>
              <a:rPr lang="en-US" dirty="0" smtClean="0">
                <a:solidFill>
                  <a:schemeClr val="bg1"/>
                </a:solidFill>
              </a:rPr>
              <a:t> acid or its salt shikimate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prevalent in Chinese star anise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 yields are a problem esp. in 2005, so gov’ts stockpile 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Alternate sources are being sought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Fermentation of genetically engineered bacteria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Harvesting low yield precursor from pine needles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Extraction from suspension cultures of Indian sweetgum tree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Inexpensive, natural, no genetic engineering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scbt.kr/images/gels/1153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10061" r="11757" b="5090"/>
          <a:stretch/>
        </p:blipFill>
        <p:spPr bwMode="auto">
          <a:xfrm rot="10800000">
            <a:off x="76200" y="4343400"/>
            <a:ext cx="2175163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sp.yimg.com/ib/th?id=JN.tA%2f8WIKseJT24BHtHfgTXw&amp;pid=15.1&amp;P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3543300" cy="25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https://sp.yimg.com/ib/th?id=JN.%2bJxF0vmRrVUHUl4zAVQ7aw&amp;pid=15.1&amp;P=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/>
          <a:stretch/>
        </p:blipFill>
        <p:spPr bwMode="auto">
          <a:xfrm>
            <a:off x="5887316" y="4554205"/>
            <a:ext cx="3219450" cy="21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rgbClr val="00B050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Green Chemistry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Viagra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modified reaction route = reduces by 75% amount of waste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Reduces solvent waste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Avoids use of toxic and hazardous reagents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Ibuprofen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Reduced steps in process from 6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Increased atom economy from 40-77%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Uses more of the material in final product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Decreased energy demand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/>
            <a:r>
              <a:rPr lang="en-US" dirty="0" smtClean="0">
                <a:solidFill>
                  <a:schemeClr val="bg1"/>
                </a:solidFill>
              </a:rPr>
              <a:t>Lyrica (</a:t>
            </a:r>
            <a:r>
              <a:rPr lang="en-US" dirty="0">
                <a:solidFill>
                  <a:schemeClr val="bg1"/>
                </a:solidFill>
              </a:rPr>
              <a:t>Analgesic </a:t>
            </a:r>
            <a:r>
              <a:rPr lang="en-US" dirty="0" smtClean="0">
                <a:solidFill>
                  <a:schemeClr val="bg1"/>
                </a:solidFill>
              </a:rPr>
              <a:t>drug)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a natural reagent of an enzyme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Water as solvent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Eliminated emissions of more than 3 million tons of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compared with original 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Cradle to grave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sp.yimg.com/ib/th?id=JN.tA%2f8WIKseJT24BHtHfgTXw&amp;pid=15.1&amp;P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https://sp.yimg.com/ib/th?id=JN.%2bJxF0vmRrVUHUl4zAVQ7aw&amp;pid=15.1&amp;P=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0.tqn.com/d/chemistry/1/0/r/P/2/1004830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11751" r="19660"/>
          <a:stretch/>
        </p:blipFill>
        <p:spPr bwMode="auto">
          <a:xfrm>
            <a:off x="5791200" y="1936665"/>
            <a:ext cx="3276600" cy="33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15513" cy="924475"/>
          </a:xfrm>
        </p:spPr>
        <p:txBody>
          <a:bodyPr/>
          <a:lstStyle/>
          <a:p>
            <a:r>
              <a:rPr lang="en-US" dirty="0" smtClean="0"/>
              <a:t>Drug isolation and 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7924800" cy="4410998"/>
          </a:xfrm>
        </p:spPr>
        <p:txBody>
          <a:bodyPr anchor="t"/>
          <a:lstStyle/>
          <a:p>
            <a:r>
              <a:rPr lang="en-US" dirty="0" smtClean="0"/>
              <a:t>Isolation of drugs in pure form is important!</a:t>
            </a:r>
          </a:p>
          <a:p>
            <a:r>
              <a:rPr lang="en-US" dirty="0" smtClean="0"/>
              <a:t>When synthesis is completed, how do we purify the drug?</a:t>
            </a:r>
          </a:p>
          <a:p>
            <a:pPr lvl="1"/>
            <a:r>
              <a:rPr lang="en-US" dirty="0" smtClean="0"/>
              <a:t>By using and exploiting the different physical properties!</a:t>
            </a:r>
          </a:p>
          <a:p>
            <a:r>
              <a:rPr lang="en-US" dirty="0" smtClean="0"/>
              <a:t>Differences in solubilities in different solvents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we saw with aspirin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Differences in volatility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we saw with aldehydes from primary alcohols</a:t>
            </a:r>
          </a:p>
          <a:p>
            <a:endParaRPr lang="en-US" dirty="0"/>
          </a:p>
        </p:txBody>
      </p:sp>
      <p:pic>
        <p:nvPicPr>
          <p:cNvPr id="4" name="Picture 2" descr="http://50.57.82.128/sites/default/files/userfiles/48/uploaded_images/lab2rc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2514600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parationprocesses.com/Distillation/DT_Figures/Fig013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9379" r="6989" b="5376"/>
          <a:stretch/>
        </p:blipFill>
        <p:spPr bwMode="auto">
          <a:xfrm>
            <a:off x="2209800" y="4827371"/>
            <a:ext cx="2438400" cy="19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Organic structure and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79248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Solubility of a compound: like dissolves like</a:t>
            </a:r>
          </a:p>
          <a:p>
            <a:pPr lvl="1"/>
            <a:r>
              <a:rPr lang="en-US" dirty="0" smtClean="0"/>
              <a:t>But more specifically, the intermolecular forces </a:t>
            </a:r>
          </a:p>
          <a:p>
            <a:pPr lvl="2"/>
            <a:r>
              <a:rPr lang="en-US" dirty="0" smtClean="0"/>
              <a:t>Between molecules of the solvent and solute particularly</a:t>
            </a:r>
          </a:p>
          <a:p>
            <a:r>
              <a:rPr lang="en-US" dirty="0" smtClean="0"/>
              <a:t>Aspirin is modified to be more aqueous so it more soluble</a:t>
            </a:r>
          </a:p>
          <a:p>
            <a:r>
              <a:rPr lang="en-US" dirty="0" smtClean="0"/>
              <a:t>Fluoxetine (Prozac) is also modified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xtraction: </a:t>
            </a:r>
            <a:r>
              <a:rPr lang="en-US" dirty="0"/>
              <a:t>c</a:t>
            </a:r>
            <a:r>
              <a:rPr lang="en-US" dirty="0" smtClean="0"/>
              <a:t>hoosing a solvent to selectively dissolve a particular component</a:t>
            </a:r>
          </a:p>
          <a:p>
            <a:pPr lvl="1"/>
            <a:r>
              <a:rPr lang="en-US" dirty="0" smtClean="0"/>
              <a:t>Solvent extraction: using the solubility of a compound into a particular solvent and an immiscible one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0081" r="10200" b="31943"/>
          <a:stretch/>
        </p:blipFill>
        <p:spPr bwMode="auto">
          <a:xfrm>
            <a:off x="381000" y="3058886"/>
            <a:ext cx="8432800" cy="20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Solvent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79248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 compound, X, is synthesized in an aqueous solution</a:t>
            </a:r>
          </a:p>
          <a:p>
            <a:r>
              <a:rPr lang="en-US" dirty="0" smtClean="0"/>
              <a:t>It is known that X has greater solubility in non-polar solvents such as hexane</a:t>
            </a:r>
          </a:p>
          <a:p>
            <a:r>
              <a:rPr lang="en-US" dirty="0" smtClean="0"/>
              <a:t>Hexane is less dense than water, so when poured together, hexane is the top layer</a:t>
            </a:r>
          </a:p>
          <a:p>
            <a:r>
              <a:rPr lang="en-US" dirty="0" smtClean="0"/>
              <a:t>Shaking the mixture vigorously in a separation funnel will allow X to move into the hexane layer</a:t>
            </a:r>
          </a:p>
          <a:p>
            <a:r>
              <a:rPr lang="en-US" dirty="0" smtClean="0"/>
              <a:t>Allowing the layers to separate and pouring out the bottom layer keeps the X and hexane layer</a:t>
            </a:r>
          </a:p>
          <a:p>
            <a:r>
              <a:rPr lang="en-US" dirty="0" smtClean="0"/>
              <a:t>Evaporate the hexane to retain X</a:t>
            </a:r>
          </a:p>
          <a:p>
            <a:r>
              <a:rPr lang="en-US" dirty="0" smtClean="0">
                <a:hlinkClick r:id="rId2"/>
              </a:rPr>
              <a:t>Separation</a:t>
            </a:r>
            <a:endParaRPr lang="en-US" dirty="0" smtClean="0"/>
          </a:p>
          <a:p>
            <a:r>
              <a:rPr lang="en-US" dirty="0" smtClean="0"/>
              <a:t>Then recrystallization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36905" r="61068" b="26587"/>
          <a:stretch/>
        </p:blipFill>
        <p:spPr bwMode="auto">
          <a:xfrm>
            <a:off x="5076373" y="4034972"/>
            <a:ext cx="2467430" cy="26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Organic structure and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IMFs also affect boiling point of a compound</a:t>
            </a:r>
          </a:p>
          <a:p>
            <a:pPr lvl="1"/>
            <a:r>
              <a:rPr lang="en-US" dirty="0" smtClean="0"/>
              <a:t>Molecular size: larger molecules = more LDFs and higher boiling point</a:t>
            </a:r>
          </a:p>
          <a:p>
            <a:pPr lvl="1"/>
            <a:r>
              <a:rPr lang="en-US" dirty="0" smtClean="0"/>
              <a:t>Polarity: more polar functional groups lower boiling point (H-bonds)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Amide &gt; carboxyl &gt; hydroxyl &gt; ketone &gt; aldehyde &gt; amino &gt; ester &gt;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ether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Fractional distillation</a:t>
            </a:r>
          </a:p>
          <a:p>
            <a:r>
              <a:rPr lang="en-US" dirty="0" smtClean="0"/>
              <a:t>Separation of the mixture of liquids within a narrow boiling point range into fractions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be saving the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ractional distillation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quations and </a:t>
            </a:r>
            <a:r>
              <a:rPr lang="en-US" dirty="0" err="1" smtClean="0"/>
              <a:t>Raoult’s</a:t>
            </a:r>
            <a:r>
              <a:rPr lang="en-US" dirty="0" smtClean="0"/>
              <a:t> Law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next year when you</a:t>
            </a:r>
          </a:p>
          <a:p>
            <a:pPr marL="0" indent="0">
              <a:buNone/>
            </a:pPr>
            <a:r>
              <a:rPr lang="en-US" dirty="0" smtClean="0"/>
              <a:t>work on chapters 6-7</a:t>
            </a:r>
          </a:p>
          <a:p>
            <a:endParaRPr lang="en-US" dirty="0" smtClean="0"/>
          </a:p>
        </p:txBody>
      </p:sp>
      <p:pic>
        <p:nvPicPr>
          <p:cNvPr id="4098" name="Picture 2" descr="http://community.asdlib.org/imageandvideoexchangeforum/files/2013/07/Figure7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32242"/>
            <a:ext cx="5486400" cy="35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Drug detection: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Steroids: lipids with 4 fused rings (steroidal backbone)</a:t>
            </a:r>
          </a:p>
          <a:p>
            <a:pPr lvl="1"/>
            <a:r>
              <a:rPr lang="en-US" dirty="0" smtClean="0"/>
              <a:t>Section 34 in Data Booklet</a:t>
            </a:r>
          </a:p>
          <a:p>
            <a:r>
              <a:rPr lang="en-US" dirty="0" smtClean="0"/>
              <a:t>Cholesterol and sex hormones are commonly tested for steroids</a:t>
            </a:r>
          </a:p>
          <a:p>
            <a:r>
              <a:rPr lang="en-US" dirty="0" smtClean="0"/>
              <a:t>Anabolic steroids (testosterone analogues) </a:t>
            </a:r>
          </a:p>
          <a:p>
            <a:r>
              <a:rPr lang="en-US" dirty="0" smtClean="0"/>
              <a:t>Use of GC-MS (gas chromatography-mass spectrometry)</a:t>
            </a:r>
          </a:p>
          <a:p>
            <a:pPr lvl="1"/>
            <a:r>
              <a:rPr lang="en-US" dirty="0" smtClean="0"/>
              <a:t>GC separates mixture into pure substances</a:t>
            </a:r>
          </a:p>
          <a:p>
            <a:pPr lvl="1"/>
            <a:r>
              <a:rPr lang="en-US" dirty="0" smtClean="0"/>
              <a:t>MS identifies and quantifies components of mixture</a:t>
            </a:r>
          </a:p>
          <a:p>
            <a:r>
              <a:rPr lang="en-US" dirty="0" smtClean="0">
                <a:hlinkClick r:id="rId2"/>
              </a:rPr>
              <a:t>GC: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youtu.be/4Xaa9WdXVTM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MS: https</a:t>
            </a:r>
            <a:r>
              <a:rPr lang="en-US" dirty="0">
                <a:hlinkClick r:id="rId3"/>
              </a:rPr>
              <a:t>://youtu.be/mBT73Pesiog</a:t>
            </a:r>
          </a:p>
          <a:p>
            <a:r>
              <a:rPr lang="en-US" dirty="0" smtClean="0">
                <a:hlinkClick r:id="rId3"/>
              </a:rPr>
              <a:t>GC-MS: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youtu.be/T4_eF9idFS4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Fundamentals of GC: 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youtu.be/piGSGkcwFAw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8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GC-MS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http://people.whitman.edu/~dunnivfm/C_MS_Ebook/CH2/Figures/Fig_2_5_GC-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2966"/>
            <a:ext cx="6696075" cy="60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72713" cy="924475"/>
          </a:xfrm>
        </p:spPr>
        <p:txBody>
          <a:bodyPr/>
          <a:lstStyle/>
          <a:p>
            <a:r>
              <a:rPr lang="en-US" dirty="0" smtClean="0"/>
              <a:t>Drug detection: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Roadside breathalyzers use K</a:t>
            </a:r>
            <a:r>
              <a:rPr lang="en-US" baseline="-25000" dirty="0" smtClean="0"/>
              <a:t>2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 crystals to determine the concentration of ethanol in the breath</a:t>
            </a:r>
          </a:p>
          <a:p>
            <a:r>
              <a:rPr lang="en-US" dirty="0" smtClean="0"/>
              <a:t>The degree of change is determined by a photocell which can estimate the concentration (usu. used as a preliminary test)</a:t>
            </a:r>
          </a:p>
          <a:p>
            <a:r>
              <a:rPr lang="en-US" dirty="0" err="1" smtClean="0"/>
              <a:t>Intoximeters</a:t>
            </a:r>
            <a:r>
              <a:rPr lang="en-US" dirty="0" smtClean="0"/>
              <a:t> are then used</a:t>
            </a:r>
          </a:p>
          <a:p>
            <a:pPr lvl="1"/>
            <a:r>
              <a:rPr lang="en-US" dirty="0" err="1" smtClean="0"/>
              <a:t>Alcosensor</a:t>
            </a:r>
            <a:r>
              <a:rPr lang="en-US" dirty="0" smtClean="0"/>
              <a:t> uses a fuel cell to determine ethanol concentration</a:t>
            </a:r>
          </a:p>
          <a:p>
            <a:pPr lvl="1"/>
            <a:r>
              <a:rPr lang="en-US" dirty="0" smtClean="0"/>
              <a:t>Fuel cells are discussed in chapter 9 (redox reactions)</a:t>
            </a:r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4267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7" t="42898" r="11134" b="36837"/>
          <a:stretch/>
        </p:blipFill>
        <p:spPr bwMode="auto">
          <a:xfrm>
            <a:off x="2667000" y="3505200"/>
            <a:ext cx="6386945" cy="148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8836025" cy="924475"/>
          </a:xfrm>
        </p:spPr>
        <p:txBody>
          <a:bodyPr/>
          <a:lstStyle/>
          <a:p>
            <a:r>
              <a:rPr lang="en-US" dirty="0" smtClean="0"/>
              <a:t>Organic structure analysis &amp;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202"/>
            <a:ext cx="8534400" cy="563019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Mass spectroscopy</a:t>
            </a:r>
          </a:p>
          <a:p>
            <a:pPr lvl="1"/>
            <a:r>
              <a:rPr lang="en-US" dirty="0" smtClean="0"/>
              <a:t>Used to confirm the presence of a compound</a:t>
            </a:r>
          </a:p>
          <a:p>
            <a:pPr lvl="2"/>
            <a:r>
              <a:rPr lang="en-US" dirty="0" smtClean="0"/>
              <a:t>Secondary peaks (other fragments) help to confirm compound structure</a:t>
            </a:r>
          </a:p>
          <a:p>
            <a:pPr lvl="1"/>
            <a:r>
              <a:rPr lang="en-US" dirty="0" smtClean="0"/>
              <a:t>Impurities will appear as their specific peaks as well</a:t>
            </a:r>
          </a:p>
          <a:p>
            <a:r>
              <a:rPr lang="en-US" dirty="0" smtClean="0"/>
              <a:t>Infrared spectroscopy</a:t>
            </a:r>
          </a:p>
          <a:p>
            <a:pPr lvl="1"/>
            <a:r>
              <a:rPr lang="en-US" dirty="0" smtClean="0"/>
              <a:t>Functional groups show up as characteristic absorption peaks</a:t>
            </a:r>
          </a:p>
          <a:p>
            <a:pPr lvl="1"/>
            <a:r>
              <a:rPr lang="en-US" dirty="0" smtClean="0"/>
              <a:t>Environment of the bond can influence other peaks</a:t>
            </a:r>
          </a:p>
          <a:p>
            <a:pPr lvl="1"/>
            <a:r>
              <a:rPr lang="en-US" dirty="0" smtClean="0"/>
              <a:t>Can be used as a fingerprint of a particular compound</a:t>
            </a:r>
          </a:p>
          <a:p>
            <a:r>
              <a:rPr lang="en-US" dirty="0" smtClean="0"/>
              <a:t>Proton NMR</a:t>
            </a:r>
          </a:p>
          <a:p>
            <a:pPr lvl="1"/>
            <a:r>
              <a:rPr lang="en-US" dirty="0" smtClean="0"/>
              <a:t>Chemical shifts and number/height of peaks can help determine identify of compounds</a:t>
            </a:r>
          </a:p>
          <a:p>
            <a:pPr lvl="1"/>
            <a:r>
              <a:rPr lang="en-US" dirty="0" smtClean="0"/>
              <a:t>Splitting pattern can help too</a:t>
            </a:r>
          </a:p>
          <a:p>
            <a:pPr lvl="1"/>
            <a:r>
              <a:rPr lang="en-US" dirty="0" smtClean="0"/>
              <a:t>Impurities will show up as their own distinctive peaks</a:t>
            </a:r>
          </a:p>
          <a:p>
            <a:endParaRPr lang="en-US" dirty="0" smtClean="0"/>
          </a:p>
        </p:txBody>
      </p:sp>
      <p:sp>
        <p:nvSpPr>
          <p:cNvPr id="4" name="AutoShape 2" descr="https://sp.yimg.com/ib/th?id=JN.AFCOpxJGlV8lKq4yRIpylw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1054</TotalTime>
  <Words>1077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Winter</vt:lpstr>
      <vt:lpstr>Chapter 15.9: Drug detection and analysis Chapter 15.6: Environmental impact of some medications</vt:lpstr>
      <vt:lpstr>Drug isolation and purification</vt:lpstr>
      <vt:lpstr>Organic structure and solubility</vt:lpstr>
      <vt:lpstr>Solvent extraction</vt:lpstr>
      <vt:lpstr>Organic structure and volatility</vt:lpstr>
      <vt:lpstr>Drug detection: steroids</vt:lpstr>
      <vt:lpstr>GC-MS overview</vt:lpstr>
      <vt:lpstr>Drug detection: ethanol</vt:lpstr>
      <vt:lpstr>Organic structure analysis &amp; identification</vt:lpstr>
      <vt:lpstr>Mass spectroscopy</vt:lpstr>
      <vt:lpstr>Infrared spectroscopy</vt:lpstr>
      <vt:lpstr>Proton NMR</vt:lpstr>
      <vt:lpstr>D.6: Environmental impact of some meds</vt:lpstr>
      <vt:lpstr>Solvent waste</vt:lpstr>
      <vt:lpstr>Nuclear waste</vt:lpstr>
      <vt:lpstr>Antibiotic waste</vt:lpstr>
      <vt:lpstr>Obtaining the Tamiflu precursor: Green chemistry case study</vt:lpstr>
      <vt:lpstr>Green Chemistry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15.7 &amp; 15.8 (D.7 &amp; D.8)</dc:title>
  <dc:creator>Jess</dc:creator>
  <cp:lastModifiedBy>Jessica Milhollan</cp:lastModifiedBy>
  <cp:revision>61</cp:revision>
  <dcterms:created xsi:type="dcterms:W3CDTF">2015-05-06T23:02:04Z</dcterms:created>
  <dcterms:modified xsi:type="dcterms:W3CDTF">2015-05-11T13:58:51Z</dcterms:modified>
</cp:coreProperties>
</file>