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074AE-55DD-4EF6-8274-4381EED81EA3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A23C8F-1F3B-46C9-A142-D0CD86294D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88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166219"/>
            <a:ext cx="7117180" cy="2719981"/>
          </a:xfrm>
        </p:spPr>
        <p:txBody>
          <a:bodyPr/>
          <a:lstStyle/>
          <a:p>
            <a:r>
              <a:rPr lang="en-US" dirty="0" smtClean="0"/>
              <a:t>Chapter 15.7: Taxol: a chiral auxiliary case study</a:t>
            </a:r>
            <a:br>
              <a:rPr lang="en-US" dirty="0" smtClean="0"/>
            </a:br>
            <a:r>
              <a:rPr lang="en-US" dirty="0" smtClean="0"/>
              <a:t>Chapter 15.8: Nuclear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962400"/>
            <a:ext cx="711718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D.7: Chiral auxiliaries allow the production of individual enantiomers of chiral molecules.</a:t>
            </a:r>
          </a:p>
          <a:p>
            <a:r>
              <a:rPr lang="en-US" dirty="0" smtClean="0"/>
              <a:t>D.8:Nuclear radiation, whilst dangerous owing its ability to damage cells and cause mutations, can also be used to both diagnose  and cure diseases.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87" y="76200"/>
            <a:ext cx="5677313" cy="924475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2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Alpha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Results when eject a particle from nucleus =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Results when eject an electron from nucleus =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Created when neutron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proton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So increase in atomic number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Mass number stays same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Gamma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Emission of E along with alpha and beta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Does not change atomic mass or number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4" t="35118" r="51475" b="60797"/>
          <a:stretch/>
        </p:blipFill>
        <p:spPr bwMode="auto">
          <a:xfrm>
            <a:off x="6400800" y="1295400"/>
            <a:ext cx="15260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7" t="51487" r="43833" b="42425"/>
          <a:stretch/>
        </p:blipFill>
        <p:spPr bwMode="auto">
          <a:xfrm>
            <a:off x="2057400" y="1918154"/>
            <a:ext cx="2667000" cy="74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8" t="74052" r="47849" b="21330"/>
          <a:stretch/>
        </p:blipFill>
        <p:spPr bwMode="auto">
          <a:xfrm>
            <a:off x="6553200" y="2877346"/>
            <a:ext cx="582901" cy="55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8" t="83082" r="43396" b="12302"/>
          <a:stretch/>
        </p:blipFill>
        <p:spPr bwMode="auto">
          <a:xfrm>
            <a:off x="2057400" y="4419600"/>
            <a:ext cx="34320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46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924475"/>
          </a:xfrm>
        </p:spPr>
        <p:txBody>
          <a:bodyPr/>
          <a:lstStyle/>
          <a:p>
            <a:r>
              <a:rPr lang="en-US" dirty="0" smtClean="0"/>
              <a:t>Ionizing effect of radioactive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92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Radioactive E can cause interaction of atoms by removing e-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cause release of non-valence e- = unstable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radicals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Radicals and damaging effects are the reasons radiation can be so dangerous for living organisms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Breaks H-bonds in DNA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Ionization density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Refers to average energy released along unit length of their track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Alpha particles have large mass and high ionization density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X-rays and gamma rays have lower ID (produce radicals more sparsely within a cell)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Alpha will release most E in a small region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Good for controlled therapeutic use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Half-life of isotope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Amount of time for any given amount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of isotope to decay to half</a:t>
            </a:r>
          </a:p>
        </p:txBody>
      </p:sp>
      <p:pic>
        <p:nvPicPr>
          <p:cNvPr id="9218" name="Picture 2" descr="http://images.tutorvista.com/cms/images/38/gamma-emis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7426"/>
            <a:ext cx="3636818" cy="23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42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087" y="76200"/>
            <a:ext cx="6439313" cy="924475"/>
          </a:xfrm>
        </p:spPr>
        <p:txBody>
          <a:bodyPr/>
          <a:lstStyle/>
          <a:p>
            <a:r>
              <a:rPr lang="en-US" dirty="0" smtClean="0"/>
              <a:t>Nuclear medical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2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main therapies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Diagnosis of disease = nuclear imaging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Treatment of disease = radiotherapy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Diagnostic techniques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X-rays can visualize bones, but not soft tissue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Radiopharmaceutical: attach a tracer to a biological molecule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a gamma camera to trace inside the body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Radiopharmaceuticals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Target a certain organ or part of body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Iodine – thyroid gland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Glucose – brain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Tracers must have enough E to escape body and enough half-life for scan to complete before decay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common is Technetium-99m = 6 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r>
              <a:rPr lang="en-US" dirty="0" smtClean="0">
                <a:solidFill>
                  <a:schemeClr val="tx1"/>
                </a:solidFill>
              </a:rPr>
              <a:t> half-life, artificial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Releases gamma rays, chemically versatile (bonds to many things)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8" t="30953" r="3953" b="10715"/>
          <a:stretch/>
        </p:blipFill>
        <p:spPr bwMode="auto">
          <a:xfrm>
            <a:off x="6477000" y="838200"/>
            <a:ext cx="2332652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35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1999" cy="924475"/>
          </a:xfrm>
        </p:spPr>
        <p:txBody>
          <a:bodyPr/>
          <a:lstStyle/>
          <a:p>
            <a:r>
              <a:rPr lang="en-US" dirty="0" smtClean="0"/>
              <a:t>Diagnostic nuclear medical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9202"/>
            <a:ext cx="5159828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Positron Emission Topography (PET)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Uses Fluorine-18 bonded to glucose for cancer cell identification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Emits positrons that will combine with e- and emit gamma radiation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Used in conjunction with CT scans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Magnetic Resonance Imaging (MRI)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Application of NMR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Uses radio waves to detect the protons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Good to use as body is ~70% 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Relatively non-invasive since it uses radio waves and not ionizing radiation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t="26587" r="31619" b="10714"/>
          <a:stretch/>
        </p:blipFill>
        <p:spPr bwMode="auto">
          <a:xfrm>
            <a:off x="5257800" y="1219200"/>
            <a:ext cx="3831772" cy="490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7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087" y="76200"/>
            <a:ext cx="6439313" cy="924475"/>
          </a:xfrm>
        </p:spPr>
        <p:txBody>
          <a:bodyPr/>
          <a:lstStyle/>
          <a:p>
            <a:r>
              <a:rPr lang="en-US" dirty="0" smtClean="0"/>
              <a:t>Radionuclide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Cancer is difficult to treat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Cancer cells multiply much faster than normal cells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They are much more susceptible to ionizing radiation (DNA, remember?)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Radiation therapy kills healthy cells, but not to the same extent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Cancer radionuclides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Strong beta-emitters (and gamma for imaging)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Lutetium-177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Yttrium-90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Two types of radionuclide therapy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External radiotherapy or </a:t>
            </a:r>
            <a:r>
              <a:rPr lang="en-US" dirty="0" err="1" smtClean="0">
                <a:solidFill>
                  <a:schemeClr val="tx1"/>
                </a:solidFill>
              </a:rPr>
              <a:t>teletherapy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Internal radionuclide therapy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 descr="http://www.cost.eu/var/ezwebin_site/storage/images/media/images/images-for-top-stories-case-studies/bm0607-radiolabeled-compounds-in-vivo/147542-1-eng-GB/BM0607-radiolabeled-compounds-in-vi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2727" r="2070" b="54000"/>
          <a:stretch/>
        </p:blipFill>
        <p:spPr bwMode="auto">
          <a:xfrm>
            <a:off x="4017818" y="5209309"/>
            <a:ext cx="5126182" cy="16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620000" cy="924475"/>
          </a:xfrm>
        </p:spPr>
        <p:txBody>
          <a:bodyPr/>
          <a:lstStyle/>
          <a:p>
            <a:r>
              <a:rPr lang="en-US" dirty="0" smtClean="0"/>
              <a:t>Radionuclide Therapy: 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230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External source of radioactive radiation is directed at the cancer in body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Cancer cells are susceptible to damage by gamma radiation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Two other kinds of new treatments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Linear accelerator – microwave tech accelerates e- aimed at heavy metal target to aim resultant X-rays at tumor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Gamma knife radiosurgery (see images)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45040" r="55490" b="50397"/>
          <a:stretch/>
        </p:blipFill>
        <p:spPr bwMode="auto">
          <a:xfrm>
            <a:off x="2819399" y="2057400"/>
            <a:ext cx="37636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upload.wikimedia.org/wikipedia/commons/0/00/Gamma_Knife_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14" y="3549969"/>
            <a:ext cx="2560986" cy="33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84" r="25935" b="8049"/>
          <a:stretch/>
        </p:blipFill>
        <p:spPr bwMode="auto">
          <a:xfrm rot="16200000">
            <a:off x="401297" y="3830297"/>
            <a:ext cx="2605624" cy="329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side-effects cancer rad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e result for side-effects cancer radi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Image result for side-effects cancer radi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849214" cy="189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56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620000" cy="924475"/>
          </a:xfrm>
        </p:spPr>
        <p:txBody>
          <a:bodyPr/>
          <a:lstStyle/>
          <a:p>
            <a:r>
              <a:rPr lang="en-US" dirty="0" smtClean="0"/>
              <a:t>Radionuclide Therapy: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230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Internal radionuclide therapy: radioactive material is taken into body as liquid, solid, or implant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Implant: placed near tumor site as seed, wire, or tube and left to emit gamma rays for destruction of tumor cells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may involve isolating patient as emission of gamma may be a danger to others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Common isotopes used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Phosphorus-32 for blood disorders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Strontium-89 for secondary bone cancer, esp. pain control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Iodine-131 for thyroid cancer</a:t>
            </a:r>
          </a:p>
        </p:txBody>
      </p:sp>
      <p:pic>
        <p:nvPicPr>
          <p:cNvPr id="15364" name="Picture 4" descr="http://i1.wp.com/jeffreydachmd.com/wp-content/uploads/2014/04/GravesDisease_AB.jpg?resize=400%2C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70" y="4524374"/>
            <a:ext cx="4382394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endocrinediseases.org/thyroid/img/pic_rai_norm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21713"/>
            <a:ext cx="4495800" cy="15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81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620000" cy="924475"/>
          </a:xfrm>
        </p:spPr>
        <p:txBody>
          <a:bodyPr/>
          <a:lstStyle/>
          <a:p>
            <a:r>
              <a:rPr lang="en-US" dirty="0" smtClean="0"/>
              <a:t>Radionuclide Therapy: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230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Targeted alpha therapy (TAT): </a:t>
            </a:r>
            <a:r>
              <a:rPr lang="en-US" dirty="0" err="1" smtClean="0">
                <a:solidFill>
                  <a:schemeClr val="tx1"/>
                </a:solidFill>
              </a:rPr>
              <a:t>radioimmunotherapy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Uses alpha radiated targets attached to antibodies to attach exactly to certain cells (pancreatic, melanoma, ovarian cancers)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Boron neutron capture therapy (BNCT)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Non-radioactive boron is concentrated in malignant brain tumors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Irradiation with neutrons so Boron “captures” neutrons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Emission of alpha particles results in killing cancer cells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Problems: cannot control uptake from healthy cells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44048" r="52032" b="16270"/>
          <a:stretch/>
        </p:blipFill>
        <p:spPr bwMode="auto">
          <a:xfrm>
            <a:off x="304800" y="1905000"/>
            <a:ext cx="2667000" cy="22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44841" r="41937" b="50330"/>
          <a:stretch/>
        </p:blipFill>
        <p:spPr bwMode="auto">
          <a:xfrm>
            <a:off x="4073333" y="2743200"/>
            <a:ext cx="2784667" cy="46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5" t="50807" r="25706" b="11707"/>
          <a:stretch/>
        </p:blipFill>
        <p:spPr bwMode="auto">
          <a:xfrm>
            <a:off x="6875059" y="1898073"/>
            <a:ext cx="2043031" cy="229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Up Arrow 3"/>
          <p:cNvSpPr/>
          <p:nvPr/>
        </p:nvSpPr>
        <p:spPr>
          <a:xfrm>
            <a:off x="2971800" y="1905000"/>
            <a:ext cx="685800" cy="130405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Up Arrow 4"/>
          <p:cNvSpPr/>
          <p:nvPr/>
        </p:nvSpPr>
        <p:spPr>
          <a:xfrm rot="10800000">
            <a:off x="4953000" y="3352801"/>
            <a:ext cx="1600200" cy="7620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172200" cy="924475"/>
          </a:xfrm>
        </p:spPr>
        <p:txBody>
          <a:bodyPr/>
          <a:lstStyle/>
          <a:p>
            <a:r>
              <a:rPr lang="en-US" dirty="0" smtClean="0"/>
              <a:t>Side-effects of radiotherapy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230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External tends to cause more side-effects than internal therapy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Much reduced nowadays, but still exists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Hair-loss (rapidly dividing cells)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Fatigue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Nausea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Sterility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Skin reaction (irritated skin, red, sore, itchy)</a:t>
            </a:r>
          </a:p>
        </p:txBody>
      </p:sp>
      <p:pic>
        <p:nvPicPr>
          <p:cNvPr id="17410" name="Picture 2" descr="http://www.ro-journal.com/content/figures/1748-717X-1-32-1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27922" r="15084" b="6169"/>
          <a:stretch/>
        </p:blipFill>
        <p:spPr bwMode="auto">
          <a:xfrm>
            <a:off x="6096000" y="3886200"/>
            <a:ext cx="2881746" cy="28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fashion-era.com/images/Photosfam/rt16r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35695" b="13235"/>
          <a:stretch/>
        </p:blipFill>
        <p:spPr bwMode="auto">
          <a:xfrm>
            <a:off x="3200400" y="3969328"/>
            <a:ext cx="2552700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media.oncologynurseadvisor.com/images/2013/04/18/ona_radiation0413_app-v2_366701.jpg?format=jpg&amp;zoom=1&amp;quality=70&amp;anchor=middlecenter&amp;width=320&amp;mode=p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/>
          <a:stretch/>
        </p:blipFill>
        <p:spPr bwMode="auto">
          <a:xfrm>
            <a:off x="169718" y="4246129"/>
            <a:ext cx="2649682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9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88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87" y="76200"/>
            <a:ext cx="5677313" cy="924475"/>
          </a:xfrm>
        </p:spPr>
        <p:txBody>
          <a:bodyPr/>
          <a:lstStyle/>
          <a:p>
            <a:r>
              <a:rPr lang="en-US" dirty="0" smtClean="0"/>
              <a:t>Taxol: chiral auxiliary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688" y="999202"/>
            <a:ext cx="7125112" cy="4410998"/>
          </a:xfrm>
        </p:spPr>
        <p:txBody>
          <a:bodyPr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In vivo</a:t>
            </a:r>
            <a:r>
              <a:rPr lang="en-US" dirty="0" smtClean="0">
                <a:solidFill>
                  <a:schemeClr val="tx1"/>
                </a:solidFill>
              </a:rPr>
              <a:t> = reactions occurring within cells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Typically, biological molecules are only once enantiomer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In vitro</a:t>
            </a:r>
            <a:r>
              <a:rPr lang="en-US" dirty="0" smtClean="0">
                <a:solidFill>
                  <a:schemeClr val="tx1"/>
                </a:solidFill>
              </a:rPr>
              <a:t> = reactions synthesized in a lab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Lab molecules are formed as a </a:t>
            </a:r>
            <a:r>
              <a:rPr lang="en-US" dirty="0" err="1" smtClean="0">
                <a:solidFill>
                  <a:schemeClr val="tx1"/>
                </a:solidFill>
              </a:rPr>
              <a:t>racemate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synthesis of molecules presents an issue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are the effects of the different isomers?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Will a racemic mixture be effective or only one enantiomer?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35713" r="30503" b="24604"/>
          <a:stretch/>
        </p:blipFill>
        <p:spPr bwMode="auto">
          <a:xfrm>
            <a:off x="914400" y="3810000"/>
            <a:ext cx="5167086" cy="29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88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87" y="76200"/>
            <a:ext cx="5677313" cy="924475"/>
          </a:xfrm>
        </p:spPr>
        <p:txBody>
          <a:bodyPr/>
          <a:lstStyle/>
          <a:p>
            <a:r>
              <a:rPr lang="en-US" dirty="0" smtClean="0"/>
              <a:t>Taxol: chiral auxiliary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688" y="999202"/>
            <a:ext cx="7125112" cy="5706398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research took focus based on thalidomide tragedy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two forms are known to interconvert in the body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Even use of </a:t>
            </a:r>
            <a:r>
              <a:rPr lang="en-US" i="1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 enantiomer may still produce deformities in fetus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</a:t>
            </a:r>
            <a:r>
              <a:rPr lang="en-US" dirty="0" err="1" smtClean="0">
                <a:solidFill>
                  <a:schemeClr val="tx1"/>
                </a:solidFill>
              </a:rPr>
              <a:t>racemate</a:t>
            </a:r>
            <a:r>
              <a:rPr lang="en-US" dirty="0" smtClean="0">
                <a:solidFill>
                  <a:schemeClr val="tx1"/>
                </a:solidFill>
              </a:rPr>
              <a:t> drugs include ibuprofen and fluoxetine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Ibuprofen also interconverts in the body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legal mandate to develop drugs only as a single enantiomer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But ~50% of drugs on market are a single enantiomer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t="29762" r="28160" b="43253"/>
          <a:stretch/>
        </p:blipFill>
        <p:spPr bwMode="auto">
          <a:xfrm>
            <a:off x="568347" y="1371600"/>
            <a:ext cx="800772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88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elucidationimages.com/Portfollio/Art/Pacific_Yew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86" y="0"/>
            <a:ext cx="231781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5677313" cy="924475"/>
          </a:xfrm>
        </p:spPr>
        <p:txBody>
          <a:bodyPr/>
          <a:lstStyle/>
          <a:p>
            <a:r>
              <a:rPr lang="en-US" dirty="0" smtClean="0"/>
              <a:t>Taxol: chiral auxiliary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770602"/>
            <a:ext cx="8455025" cy="55539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Taxol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single enantiomer drug against cancer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Also called Paclitaxel, a </a:t>
            </a:r>
            <a:r>
              <a:rPr lang="en-US" dirty="0" err="1" smtClean="0">
                <a:solidFill>
                  <a:schemeClr val="tx1"/>
                </a:solidFill>
              </a:rPr>
              <a:t>taxoid</a:t>
            </a:r>
            <a:r>
              <a:rPr lang="en-US" dirty="0" smtClean="0">
                <a:solidFill>
                  <a:schemeClr val="tx1"/>
                </a:solidFill>
              </a:rPr>
              <a:t> (class of compounds)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Lead compound discovered from yew trees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Compound in bark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kills trees when harvest bark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~200 </a:t>
            </a:r>
            <a:r>
              <a:rPr lang="en-US" dirty="0" err="1" smtClean="0">
                <a:solidFill>
                  <a:schemeClr val="tx1"/>
                </a:solidFill>
              </a:rPr>
              <a:t>yrs</a:t>
            </a:r>
            <a:r>
              <a:rPr lang="en-US" dirty="0" smtClean="0">
                <a:solidFill>
                  <a:schemeClr val="tx1"/>
                </a:solidFill>
              </a:rPr>
              <a:t> for yew trees to mature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Synthesis of compound and analogues was critical research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Used primarily against breast and ovarian cancers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Mode of action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Binds to tubulin in cells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Tubulin is used to make microtubules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spindles  cell division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Prevention of the cell division process results in stopping growth of tumor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pacific yew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" y="5295532"/>
            <a:ext cx="2085975" cy="15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upload.wikimedia.org/wikipedia/commons/e/e8/Yew_bark_Taxol_P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800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sc.org/images/taxol-yew-400_tcm18-191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8635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88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87" y="76200"/>
            <a:ext cx="5677313" cy="924475"/>
          </a:xfrm>
        </p:spPr>
        <p:txBody>
          <a:bodyPr/>
          <a:lstStyle/>
          <a:p>
            <a:r>
              <a:rPr lang="en-US" dirty="0" smtClean="0"/>
              <a:t>Taxol: chiral auxiliary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202"/>
            <a:ext cx="83058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is the drug synthesized for only a single enantiomer?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There are 11 chiral carbon centers in </a:t>
            </a:r>
            <a:r>
              <a:rPr lang="en-US" dirty="0" err="1" smtClean="0">
                <a:solidFill>
                  <a:schemeClr val="tx1"/>
                </a:solidFill>
              </a:rPr>
              <a:t>taxol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Asymmetric synthesis or enantioselective synthesis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use chiral auxiliary process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Chiral molecule that blocks one reaction site through steric hindrance forcing only one side to react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This molecule will hold the product through successive reactions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When reactions complete, auxiliary molecule is released and recycled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Using simple molecules to make </a:t>
            </a:r>
            <a:r>
              <a:rPr lang="en-US" dirty="0" err="1" smtClean="0">
                <a:solidFill>
                  <a:schemeClr val="tx1"/>
                </a:solidFill>
              </a:rPr>
              <a:t>taxol</a:t>
            </a:r>
            <a:r>
              <a:rPr lang="en-US" dirty="0" smtClean="0">
                <a:solidFill>
                  <a:schemeClr val="tx1"/>
                </a:solidFill>
              </a:rPr>
              <a:t> is impractical &gt;30 steps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5" name="Picture 5" descr="http://www.docbrown.info/page15/tax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16864"/>
            <a:ext cx="4495800" cy="264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88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87" y="76200"/>
            <a:ext cx="5677313" cy="924475"/>
          </a:xfrm>
        </p:spPr>
        <p:txBody>
          <a:bodyPr/>
          <a:lstStyle/>
          <a:p>
            <a:r>
              <a:rPr lang="en-US" dirty="0" smtClean="0"/>
              <a:t>Taxol: chiral auxiliary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2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solution? Semi-synthetic production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Taxol through a precursor: 10-DAB = 10-deacetylbacctin III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Harvested through yew tree needles = more sustainable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Still has 13 steps in synthesis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Uses lots of organic solvents and reactants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product yield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New promising option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 fungi produce Taxol in fermentation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 plant cultures can be used to create Taxol and then extracted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of a </a:t>
            </a:r>
            <a:r>
              <a:rPr lang="en-US" dirty="0" err="1" smtClean="0">
                <a:solidFill>
                  <a:schemeClr val="tx1"/>
                </a:solidFill>
              </a:rPr>
              <a:t>polarimeter</a:t>
            </a:r>
            <a:r>
              <a:rPr lang="en-US" dirty="0" smtClean="0">
                <a:solidFill>
                  <a:schemeClr val="tx1"/>
                </a:solidFill>
              </a:rPr>
              <a:t> will tell if the one enantiomer is produced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ps.prenhall.com/wps/media/objects/724/741576/Instructor_Resources/Chapter_05/Text_Images/FG05_01-45U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0" b="29439"/>
          <a:stretch/>
        </p:blipFill>
        <p:spPr bwMode="auto">
          <a:xfrm>
            <a:off x="1544782" y="4800600"/>
            <a:ext cx="5969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87" y="76200"/>
            <a:ext cx="5677313" cy="924475"/>
          </a:xfrm>
        </p:spPr>
        <p:txBody>
          <a:bodyPr/>
          <a:lstStyle/>
          <a:p>
            <a:r>
              <a:rPr lang="en-US" dirty="0" smtClean="0"/>
              <a:t>D.8: Nuclear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2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Reactivity is often associated with electrons so the nucleus is stable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nuclear chemistry, the nucleus is unstable and the main reactive part = unstable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Nucleon = nuclear particle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Different types and number depending on the radionuclide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Stable nuclei have balanced forces among nucleons = unreactive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Unstable nuclei have unbalanced forces and therefore excess internal energy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They spontaneously decay to form more stable nuclei = radioactivity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Called radionuclides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Radioactivity emits energy and particles = radiation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1" t="51389" r="12096" b="32738"/>
          <a:stretch/>
        </p:blipFill>
        <p:spPr bwMode="auto">
          <a:xfrm>
            <a:off x="1447800" y="5334000"/>
            <a:ext cx="6313532" cy="14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85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87" y="76200"/>
            <a:ext cx="5677313" cy="924475"/>
          </a:xfrm>
        </p:spPr>
        <p:txBody>
          <a:bodyPr/>
          <a:lstStyle/>
          <a:p>
            <a:r>
              <a:rPr lang="en-US" dirty="0" smtClean="0"/>
              <a:t>Radionuclides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2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Natural: occurs in nature and have a naturally occurring, stable isotope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Carbon-14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Potassium-40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Uranium-235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Tritium, 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Any atom above Po is naturally radioactive with no stable isotope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Induced/artificial: created in a lab to be radioactive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Bombarded with neutrons or helium at high speed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Medically used radionuclides are produced this way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Neutrons and protons are made of quarks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Changes in types of quarks can result in some types of radiation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 are also antiparticles (same mass, but opposite charge)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Positron is antiparticle for electron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Collision of positron and electron = gamma radiation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64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lumOff val="50000"/>
              </a:schemeClr>
            </a:gs>
            <a:gs pos="88000">
              <a:schemeClr val="bg1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87" y="76200"/>
            <a:ext cx="5677313" cy="924475"/>
          </a:xfrm>
        </p:spPr>
        <p:txBody>
          <a:bodyPr/>
          <a:lstStyle/>
          <a:p>
            <a:r>
              <a:rPr lang="en-US" dirty="0" smtClean="0"/>
              <a:t>Radionuclides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202"/>
            <a:ext cx="8153400" cy="5706398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When radionuclides decay, the following could happen in nucleus: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Ejection of a neutron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Ejection of a proton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Beta particle formed: e- removed and neutron converts to proton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Proton converts to neutron by loss of positron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Release of gamma rays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New nuclide may be radioactive or stable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Decay can result in new element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48016" r="41323" b="35516"/>
          <a:stretch/>
        </p:blipFill>
        <p:spPr bwMode="auto">
          <a:xfrm>
            <a:off x="1524000" y="4114800"/>
            <a:ext cx="3733800" cy="167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3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10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11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12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2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3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4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5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6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7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8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ppt/theme/themeOverride9.xml><?xml version="1.0" encoding="utf-8"?>
<a:themeOverride xmlns:a="http://schemas.openxmlformats.org/drawingml/2006/main">
  <a:clrScheme name="Purple green">
    <a:dk1>
      <a:srgbClr val="262626"/>
    </a:dk1>
    <a:lt1>
      <a:srgbClr val="C0EDC7"/>
    </a:lt1>
    <a:dk2>
      <a:srgbClr val="002676"/>
    </a:dk2>
    <a:lt2>
      <a:srgbClr val="7030A0"/>
    </a:lt2>
    <a:accent1>
      <a:srgbClr val="92D050"/>
    </a:accent1>
    <a:accent2>
      <a:srgbClr val="34003F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97E1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375</TotalTime>
  <Words>1311</Words>
  <Application>Microsoft Office PowerPoint</Application>
  <PresentationFormat>On-screen Show (4:3)</PresentationFormat>
  <Paragraphs>200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Spring</vt:lpstr>
      <vt:lpstr>Chapter 15.7: Taxol: a chiral auxiliary case study Chapter 15.8: Nuclear medicine</vt:lpstr>
      <vt:lpstr>Taxol: chiral auxiliary drug</vt:lpstr>
      <vt:lpstr>Taxol: chiral auxiliary drug</vt:lpstr>
      <vt:lpstr>Taxol: chiral auxiliary drug</vt:lpstr>
      <vt:lpstr>Taxol: chiral auxiliary drug</vt:lpstr>
      <vt:lpstr>Taxol: chiral auxiliary drug</vt:lpstr>
      <vt:lpstr>D.8: Nuclear medicine</vt:lpstr>
      <vt:lpstr>Radionuclides </vt:lpstr>
      <vt:lpstr>Radionuclides </vt:lpstr>
      <vt:lpstr>Types of radiation</vt:lpstr>
      <vt:lpstr>Ionizing effect of radioactive emissions</vt:lpstr>
      <vt:lpstr>Nuclear medical treatments</vt:lpstr>
      <vt:lpstr>Diagnostic nuclear medical treatments</vt:lpstr>
      <vt:lpstr>Radionuclide Therapy</vt:lpstr>
      <vt:lpstr>Radionuclide Therapy: External</vt:lpstr>
      <vt:lpstr>Radionuclide Therapy: Internal</vt:lpstr>
      <vt:lpstr>Radionuclide Therapy: Internal</vt:lpstr>
      <vt:lpstr>Side-effects of radiotherapy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15.7 &amp; 15.8 (D.7 &amp; D.8)</dc:title>
  <dc:creator>Jess</dc:creator>
  <cp:lastModifiedBy>Jessica Milhollan</cp:lastModifiedBy>
  <cp:revision>30</cp:revision>
  <dcterms:created xsi:type="dcterms:W3CDTF">2015-05-06T23:02:04Z</dcterms:created>
  <dcterms:modified xsi:type="dcterms:W3CDTF">2015-05-07T13:44:48Z</dcterms:modified>
</cp:coreProperties>
</file>