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3DD38B-02EB-400D-94B3-BC1F375D184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164366-834C-43E1-884B-90BECB1B2A2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D38B-02EB-400D-94B3-BC1F375D184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366-834C-43E1-884B-90BECB1B2A2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D38B-02EB-400D-94B3-BC1F375D184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366-834C-43E1-884B-90BECB1B2A2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D38B-02EB-400D-94B3-BC1F375D184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366-834C-43E1-884B-90BECB1B2A2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D38B-02EB-400D-94B3-BC1F375D184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366-834C-43E1-884B-90BECB1B2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D38B-02EB-400D-94B3-BC1F375D184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366-834C-43E1-884B-90BECB1B2A2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D38B-02EB-400D-94B3-BC1F375D184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366-834C-43E1-884B-90BECB1B2A2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D38B-02EB-400D-94B3-BC1F375D184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366-834C-43E1-884B-90BECB1B2A2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D38B-02EB-400D-94B3-BC1F375D184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366-834C-43E1-884B-90BECB1B2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D38B-02EB-400D-94B3-BC1F375D184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366-834C-43E1-884B-90BECB1B2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D38B-02EB-400D-94B3-BC1F375D184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4366-834C-43E1-884B-90BECB1B2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93DD38B-02EB-400D-94B3-BC1F375D184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164366-834C-43E1-884B-90BECB1B2A2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15</a:t>
            </a:r>
            <a:br>
              <a:rPr lang="en-US" dirty="0" smtClean="0"/>
            </a:br>
            <a:r>
              <a:rPr lang="en-US" dirty="0" smtClean="0"/>
              <a:t>D.4: pH regulation</a:t>
            </a:r>
            <a:br>
              <a:rPr lang="en-US" dirty="0" smtClean="0"/>
            </a:br>
            <a:r>
              <a:rPr lang="en-US" dirty="0" smtClean="0"/>
              <a:t>D.5: Antiviral Meds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67862"/>
            <a:ext cx="7467600" cy="2785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D.4: Excess stomach acid is a common problem that can be alleviated by compounds that increase the stomach pH by neutralizing or reducing its secretions</a:t>
            </a:r>
          </a:p>
          <a:p>
            <a:endParaRPr lang="en-US" dirty="0" smtClean="0"/>
          </a:p>
          <a:p>
            <a:r>
              <a:rPr lang="en-US" dirty="0" smtClean="0"/>
              <a:t>D.5: Antiviral medications have recently been developed for some viral infections while others are still being researched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7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28600" y="1112837"/>
            <a:ext cx="6781800" cy="5440363"/>
          </a:xfrm>
        </p:spPr>
        <p:txBody>
          <a:bodyPr>
            <a:normAutofit/>
          </a:bodyPr>
          <a:lstStyle/>
          <a:p>
            <a:r>
              <a:rPr lang="en-US" dirty="0" smtClean="0"/>
              <a:t>Viruses are smaller than bacteria: sub-microscopic</a:t>
            </a:r>
          </a:p>
          <a:p>
            <a:pPr lvl="1"/>
            <a:r>
              <a:rPr lang="en-US" dirty="0" smtClean="0"/>
              <a:t>Can only be seen with an electron microscope</a:t>
            </a:r>
          </a:p>
          <a:p>
            <a:r>
              <a:rPr lang="en-US" dirty="0" smtClean="0"/>
              <a:t>Contain 2 main components</a:t>
            </a:r>
          </a:p>
          <a:p>
            <a:pPr lvl="1"/>
            <a:r>
              <a:rPr lang="en-US" dirty="0" smtClean="0"/>
              <a:t>Protein coat</a:t>
            </a:r>
          </a:p>
          <a:p>
            <a:pPr lvl="1"/>
            <a:r>
              <a:rPr lang="en-US" dirty="0" smtClean="0"/>
              <a:t>Nucleic acid: DNA or RNA</a:t>
            </a:r>
          </a:p>
          <a:p>
            <a:r>
              <a:rPr lang="en-US" dirty="0" smtClean="0"/>
              <a:t>Have no cellular structure</a:t>
            </a:r>
          </a:p>
          <a:p>
            <a:r>
              <a:rPr lang="en-US" dirty="0" smtClean="0"/>
              <a:t>Must reproduce inside a living cell</a:t>
            </a:r>
          </a:p>
          <a:p>
            <a:pPr lvl="1"/>
            <a:r>
              <a:rPr lang="en-US" dirty="0" smtClean="0"/>
              <a:t>Take over host functions to reproduce</a:t>
            </a:r>
          </a:p>
          <a:p>
            <a:pPr lvl="1"/>
            <a:r>
              <a:rPr lang="en-US" dirty="0" smtClean="0"/>
              <a:t>Uses host’s components to assemble </a:t>
            </a:r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more viruses and then bursts the cell </a:t>
            </a:r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to release the newly-made viruses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152400" y="76200"/>
            <a:ext cx="9144000" cy="1054100"/>
          </a:xfrm>
        </p:spPr>
        <p:txBody>
          <a:bodyPr/>
          <a:lstStyle/>
          <a:p>
            <a:r>
              <a:rPr lang="en-US" sz="4000" dirty="0" smtClean="0"/>
              <a:t>Viruses</a:t>
            </a:r>
            <a:endParaRPr lang="en-US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8" t="31154" r="5502" b="26491"/>
          <a:stretch/>
        </p:blipFill>
        <p:spPr bwMode="auto">
          <a:xfrm>
            <a:off x="5905769" y="4443046"/>
            <a:ext cx="3155505" cy="233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7" t="31154" r="41103" b="23654"/>
          <a:stretch/>
        </p:blipFill>
        <p:spPr bwMode="auto">
          <a:xfrm>
            <a:off x="6781800" y="510132"/>
            <a:ext cx="2286000" cy="387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6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112837"/>
            <a:ext cx="8534400" cy="5440363"/>
          </a:xfrm>
        </p:spPr>
        <p:txBody>
          <a:bodyPr>
            <a:normAutofit/>
          </a:bodyPr>
          <a:lstStyle/>
          <a:p>
            <a:r>
              <a:rPr lang="en-US" dirty="0" smtClean="0"/>
              <a:t>Antibodies are the body’s immune response to viral infection</a:t>
            </a:r>
          </a:p>
          <a:p>
            <a:r>
              <a:rPr lang="en-US" dirty="0" smtClean="0"/>
              <a:t>This often leads to immunity against repeated infection</a:t>
            </a:r>
          </a:p>
          <a:p>
            <a:r>
              <a:rPr lang="en-US" dirty="0" smtClean="0"/>
              <a:t>Sometimes, virus can remain dormant in cells</a:t>
            </a:r>
          </a:p>
          <a:p>
            <a:pPr lvl="1"/>
            <a:r>
              <a:rPr lang="en-US" dirty="0" smtClean="0"/>
              <a:t>Herpes</a:t>
            </a:r>
          </a:p>
          <a:p>
            <a:pPr lvl="1"/>
            <a:r>
              <a:rPr lang="en-US" dirty="0" smtClean="0"/>
              <a:t>Chicken pox</a:t>
            </a:r>
          </a:p>
          <a:p>
            <a:r>
              <a:rPr lang="en-US" dirty="0" smtClean="0"/>
              <a:t>Viruses can be difficult to combat</a:t>
            </a:r>
          </a:p>
          <a:p>
            <a:pPr lvl="1"/>
            <a:r>
              <a:rPr lang="en-US" dirty="0" smtClean="0"/>
              <a:t>Flu, </a:t>
            </a:r>
            <a:r>
              <a:rPr lang="en-US" dirty="0" smtClean="0"/>
              <a:t>Measles, </a:t>
            </a:r>
            <a:r>
              <a:rPr lang="en-US" dirty="0" smtClean="0"/>
              <a:t>Polio, </a:t>
            </a:r>
            <a:r>
              <a:rPr lang="en-US" dirty="0" smtClean="0"/>
              <a:t>Meningitis, AIDS, </a:t>
            </a:r>
            <a:r>
              <a:rPr lang="en-US" dirty="0" smtClean="0"/>
              <a:t>Ebola, Smallpox</a:t>
            </a:r>
          </a:p>
          <a:p>
            <a:pPr lvl="1"/>
            <a:r>
              <a:rPr lang="en-US" dirty="0" smtClean="0"/>
              <a:t>Difficult to combat:</a:t>
            </a:r>
          </a:p>
          <a:p>
            <a:pPr lvl="2"/>
            <a:r>
              <a:rPr lang="en-US" dirty="0" smtClean="0"/>
              <a:t>Mutate very quickly</a:t>
            </a:r>
          </a:p>
          <a:p>
            <a:pPr lvl="2"/>
            <a:r>
              <a:rPr lang="en-US" dirty="0" smtClean="0"/>
              <a:t>Very little structure for drugs to target</a:t>
            </a:r>
          </a:p>
          <a:p>
            <a:r>
              <a:rPr lang="en-US" dirty="0" smtClean="0"/>
              <a:t>ANTIBIOTICS DO NOT WORK AGAINST VIRUSES!!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054100"/>
          </a:xfrm>
        </p:spPr>
        <p:txBody>
          <a:bodyPr/>
          <a:lstStyle/>
          <a:p>
            <a:r>
              <a:rPr lang="en-US" sz="4000" dirty="0" smtClean="0"/>
              <a:t>Viruses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29688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112837"/>
            <a:ext cx="8534400" cy="5440363"/>
          </a:xfrm>
        </p:spPr>
        <p:txBody>
          <a:bodyPr>
            <a:normAutofit/>
          </a:bodyPr>
          <a:lstStyle/>
          <a:p>
            <a:r>
              <a:rPr lang="en-US" dirty="0"/>
              <a:t>Vaccines created as </a:t>
            </a:r>
            <a:r>
              <a:rPr lang="en-US" dirty="0" smtClean="0"/>
              <a:t>prophylatic to viral infection</a:t>
            </a:r>
          </a:p>
          <a:p>
            <a:pPr lvl="1"/>
            <a:r>
              <a:rPr lang="en-US" dirty="0" smtClean="0"/>
              <a:t>Best defense against getting a virus in the first place as they can be difficult to treat and many have no cure</a:t>
            </a:r>
          </a:p>
          <a:p>
            <a:pPr lvl="1"/>
            <a:r>
              <a:rPr lang="en-US" dirty="0" smtClean="0"/>
              <a:t>Common mutation cause trouble for vaccines (i.e. flu)</a:t>
            </a:r>
          </a:p>
          <a:p>
            <a:r>
              <a:rPr lang="en-US" dirty="0" smtClean="0"/>
              <a:t>What can we do against viruses once they have infected a person?</a:t>
            </a:r>
          </a:p>
          <a:p>
            <a:r>
              <a:rPr lang="en-US" dirty="0" smtClean="0"/>
              <a:t>Antiviral medications</a:t>
            </a:r>
          </a:p>
          <a:p>
            <a:pPr lvl="1"/>
            <a:r>
              <a:rPr lang="en-US" dirty="0" smtClean="0"/>
              <a:t>Work by interfering with virus life cycle</a:t>
            </a:r>
          </a:p>
          <a:p>
            <a:pPr lvl="2"/>
            <a:r>
              <a:rPr lang="en-US" dirty="0" smtClean="0"/>
              <a:t>Alter DNA in cell</a:t>
            </a:r>
          </a:p>
          <a:p>
            <a:pPr lvl="2"/>
            <a:r>
              <a:rPr lang="en-US" dirty="0" smtClean="0"/>
              <a:t>Block enzyme activity</a:t>
            </a:r>
          </a:p>
          <a:p>
            <a:pPr lvl="2"/>
            <a:r>
              <a:rPr lang="en-US" dirty="0" smtClean="0"/>
              <a:t>Change cell membrane </a:t>
            </a:r>
          </a:p>
          <a:p>
            <a:pPr marL="777240" lvl="2" indent="0">
              <a:buNone/>
            </a:pPr>
            <a:r>
              <a:rPr lang="en-US" dirty="0"/>
              <a:t>	 </a:t>
            </a:r>
            <a:r>
              <a:rPr lang="en-US" dirty="0" smtClean="0"/>
              <a:t>    inhibiting entrance of virus</a:t>
            </a:r>
          </a:p>
          <a:p>
            <a:pPr lvl="3"/>
            <a:r>
              <a:rPr lang="en-US" dirty="0" smtClean="0"/>
              <a:t>Best if used as a prophylactic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054100"/>
          </a:xfrm>
        </p:spPr>
        <p:txBody>
          <a:bodyPr/>
          <a:lstStyle/>
          <a:p>
            <a:r>
              <a:rPr lang="en-US" sz="4000" dirty="0" smtClean="0"/>
              <a:t>Antiviral Medications</a:t>
            </a:r>
            <a:endParaRPr lang="en-US" sz="4000" dirty="0"/>
          </a:p>
        </p:txBody>
      </p:sp>
      <p:pic>
        <p:nvPicPr>
          <p:cNvPr id="14340" name="Picture 4" descr="http://health-advisors.org/wp-content/uploads/2013/04/h1n1-virus-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24718"/>
            <a:ext cx="3979487" cy="235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32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112837"/>
            <a:ext cx="8534400" cy="5440363"/>
          </a:xfrm>
        </p:spPr>
        <p:txBody>
          <a:bodyPr>
            <a:normAutofit/>
          </a:bodyPr>
          <a:lstStyle/>
          <a:p>
            <a:r>
              <a:rPr lang="en-US" dirty="0" smtClean="0"/>
              <a:t>Influenza kills about 500,000 people each year</a:t>
            </a:r>
          </a:p>
          <a:p>
            <a:pPr lvl="1"/>
            <a:r>
              <a:rPr lang="en-US" dirty="0" smtClean="0"/>
              <a:t>Constant fear of a world outbreak = pandemic</a:t>
            </a:r>
          </a:p>
          <a:p>
            <a:pPr lvl="1"/>
            <a:r>
              <a:rPr lang="en-US" dirty="0" smtClean="0"/>
              <a:t>Can develop into pneumonia</a:t>
            </a:r>
          </a:p>
          <a:p>
            <a:r>
              <a:rPr lang="en-US" dirty="0" smtClean="0"/>
              <a:t>Flu caused by 2 main types of virus</a:t>
            </a:r>
          </a:p>
          <a:p>
            <a:pPr lvl="1"/>
            <a:r>
              <a:rPr lang="en-US" dirty="0" smtClean="0"/>
              <a:t>Influenza A and B</a:t>
            </a:r>
          </a:p>
          <a:p>
            <a:r>
              <a:rPr lang="en-US" dirty="0" smtClean="0"/>
              <a:t>Have </a:t>
            </a:r>
            <a:r>
              <a:rPr lang="en-US" dirty="0"/>
              <a:t>specific proteins on surface</a:t>
            </a:r>
          </a:p>
          <a:p>
            <a:pPr lvl="1"/>
            <a:r>
              <a:rPr lang="en-US" dirty="0" err="1" smtClean="0"/>
              <a:t>Hemagglutinin</a:t>
            </a:r>
            <a:r>
              <a:rPr lang="en-US" dirty="0" smtClean="0"/>
              <a:t> (H)</a:t>
            </a:r>
          </a:p>
          <a:p>
            <a:pPr lvl="2"/>
            <a:r>
              <a:rPr lang="en-US" dirty="0" smtClean="0"/>
              <a:t>Glycoprotein to enable virus to ‘dock’ to host cell</a:t>
            </a:r>
          </a:p>
          <a:p>
            <a:pPr lvl="1"/>
            <a:r>
              <a:rPr lang="en-US" dirty="0" smtClean="0"/>
              <a:t>Neuraminidase (N)</a:t>
            </a:r>
          </a:p>
          <a:p>
            <a:pPr lvl="2"/>
            <a:r>
              <a:rPr lang="en-US" dirty="0" smtClean="0"/>
              <a:t>Enzyme that cuts off a sialic acid on cell membrane allowing viral particles to escape host cell</a:t>
            </a:r>
          </a:p>
          <a:p>
            <a:r>
              <a:rPr lang="en-US" dirty="0" smtClean="0"/>
              <a:t>Hence the naming of flus such as H1N1 and H5N1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054100"/>
          </a:xfrm>
        </p:spPr>
        <p:txBody>
          <a:bodyPr/>
          <a:lstStyle/>
          <a:p>
            <a:r>
              <a:rPr lang="en-US" sz="4000" dirty="0" smtClean="0"/>
              <a:t>Flu viruses: a case study in antivirals</a:t>
            </a:r>
            <a:endParaRPr lang="en-US" sz="4000" dirty="0"/>
          </a:p>
        </p:txBody>
      </p:sp>
      <p:pic>
        <p:nvPicPr>
          <p:cNvPr id="13314" name="Picture 2" descr="http://cn1.kaboodle.com/img/b/0/0/1a5/5/AAAAC1ZAwKgAAAAAAaVUgw/giant-microbes-swine-flu-influenza-a-virus-h1n1.jpg?v=13218358410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9101"/>
          <a:stretch/>
        </p:blipFill>
        <p:spPr bwMode="auto">
          <a:xfrm>
            <a:off x="6019800" y="1981200"/>
            <a:ext cx="2857500" cy="197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46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112837"/>
            <a:ext cx="8534400" cy="5440363"/>
          </a:xfrm>
        </p:spPr>
        <p:txBody>
          <a:bodyPr>
            <a:normAutofit/>
          </a:bodyPr>
          <a:lstStyle/>
          <a:p>
            <a:r>
              <a:rPr lang="en-US" dirty="0" smtClean="0"/>
              <a:t>N seems to be a better target, so most research focuses around this target</a:t>
            </a:r>
          </a:p>
          <a:p>
            <a:r>
              <a:rPr lang="en-US" dirty="0" smtClean="0"/>
              <a:t>Sialic acid is the substrate that binds to the active site of the neuraminidase enzyme</a:t>
            </a:r>
          </a:p>
          <a:p>
            <a:r>
              <a:rPr lang="en-US" dirty="0" smtClean="0"/>
              <a:t>Relenza and Tamiflu inhibit the N enzyme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054100"/>
          </a:xfrm>
        </p:spPr>
        <p:txBody>
          <a:bodyPr/>
          <a:lstStyle/>
          <a:p>
            <a:r>
              <a:rPr lang="en-US" sz="4000" dirty="0" smtClean="0"/>
              <a:t>Flu viruses: a case study in antivirals</a:t>
            </a:r>
            <a:endParaRPr lang="en-US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1" t="45383" r="28749" b="11539"/>
          <a:stretch/>
        </p:blipFill>
        <p:spPr bwMode="auto">
          <a:xfrm>
            <a:off x="4464844" y="3200401"/>
            <a:ext cx="4525584" cy="353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7" t="50000" r="38672" b="16091"/>
          <a:stretch/>
        </p:blipFill>
        <p:spPr bwMode="auto">
          <a:xfrm>
            <a:off x="838200" y="3726242"/>
            <a:ext cx="2988859" cy="248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238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112837"/>
            <a:ext cx="8534400" cy="54403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97809"/>
            <a:ext cx="8869907" cy="6607791"/>
            <a:chOff x="1295400" y="62131"/>
            <a:chExt cx="7820168" cy="5459169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3" t="27884" r="15991" b="9422"/>
            <a:stretch/>
          </p:blipFill>
          <p:spPr bwMode="auto">
            <a:xfrm>
              <a:off x="1295400" y="62131"/>
              <a:ext cx="7807569" cy="458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81" t="61269" r="16015" b="26796"/>
            <a:stretch/>
          </p:blipFill>
          <p:spPr bwMode="auto">
            <a:xfrm>
              <a:off x="1295400" y="4648200"/>
              <a:ext cx="7820168" cy="8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7" t="50000" r="38672" b="16091"/>
          <a:stretch/>
        </p:blipFill>
        <p:spPr bwMode="auto">
          <a:xfrm>
            <a:off x="152400" y="1066799"/>
            <a:ext cx="1981200" cy="164421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911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112837"/>
            <a:ext cx="8534400" cy="5440363"/>
          </a:xfrm>
        </p:spPr>
        <p:txBody>
          <a:bodyPr>
            <a:normAutofit/>
          </a:bodyPr>
          <a:lstStyle/>
          <a:p>
            <a:r>
              <a:rPr lang="en-US" dirty="0" smtClean="0"/>
              <a:t>AIDS caused by HIV was first diagnosed in 1981</a:t>
            </a:r>
          </a:p>
          <a:p>
            <a:r>
              <a:rPr lang="en-US" dirty="0" smtClean="0"/>
              <a:t>Characterized by virus that causes failure of the immune system</a:t>
            </a:r>
          </a:p>
          <a:p>
            <a:pPr lvl="1"/>
            <a:r>
              <a:rPr lang="en-US" dirty="0" smtClean="0"/>
              <a:t>Person then may suffer from cancer, pneumonia, or other life-threatening infections</a:t>
            </a:r>
          </a:p>
          <a:p>
            <a:r>
              <a:rPr lang="en-US" dirty="0" smtClean="0"/>
              <a:t>HIV mainly infects white blood cells = CD4</a:t>
            </a:r>
            <a:r>
              <a:rPr lang="en-US" baseline="30000" dirty="0" smtClean="0"/>
              <a:t>+</a:t>
            </a:r>
            <a:r>
              <a:rPr lang="en-US" dirty="0" smtClean="0"/>
              <a:t>T cells</a:t>
            </a:r>
          </a:p>
          <a:p>
            <a:pPr lvl="1"/>
            <a:r>
              <a:rPr lang="en-US" dirty="0" smtClean="0"/>
              <a:t>Binds to receptor proteins and penetrates cell</a:t>
            </a:r>
          </a:p>
          <a:p>
            <a:pPr lvl="1"/>
            <a:r>
              <a:rPr lang="en-US" dirty="0" smtClean="0"/>
              <a:t>Retrovirus:</a:t>
            </a:r>
          </a:p>
          <a:p>
            <a:pPr lvl="2"/>
            <a:r>
              <a:rPr lang="en-US" dirty="0" smtClean="0"/>
              <a:t>HIV has RNA so reverse transcriptase converts RNA into DNA and incorporates it into host DNA</a:t>
            </a:r>
          </a:p>
          <a:p>
            <a:pPr lvl="2"/>
            <a:r>
              <a:rPr lang="en-US" dirty="0" smtClean="0"/>
              <a:t>Virus replicates with cell when it divides</a:t>
            </a:r>
          </a:p>
          <a:p>
            <a:pPr lvl="2"/>
            <a:r>
              <a:rPr lang="en-US" dirty="0" smtClean="0"/>
              <a:t>Produces viruses and releases them when cell dies</a:t>
            </a:r>
          </a:p>
          <a:p>
            <a:pPr lvl="3"/>
            <a:r>
              <a:rPr lang="en-US" dirty="0" smtClean="0"/>
              <a:t>This is why the host can stay alive for so long before succumbing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054100"/>
          </a:xfrm>
        </p:spPr>
        <p:txBody>
          <a:bodyPr/>
          <a:lstStyle/>
          <a:p>
            <a:r>
              <a:rPr lang="en-US" sz="4000" dirty="0" smtClean="0"/>
              <a:t>AIDS: a viral pandemic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0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112837"/>
            <a:ext cx="8534400" cy="5440363"/>
          </a:xfrm>
        </p:spPr>
        <p:txBody>
          <a:bodyPr>
            <a:normAutofit/>
          </a:bodyPr>
          <a:lstStyle/>
          <a:p>
            <a:r>
              <a:rPr lang="en-US" dirty="0" smtClean="0"/>
              <a:t>Challenges in combating HIV</a:t>
            </a:r>
          </a:p>
          <a:p>
            <a:pPr lvl="1"/>
            <a:r>
              <a:rPr lang="en-US" dirty="0" smtClean="0"/>
              <a:t>Virus destroys helper T cells = defenders of the body</a:t>
            </a:r>
          </a:p>
          <a:p>
            <a:pPr lvl="1"/>
            <a:r>
              <a:rPr lang="en-US" dirty="0" smtClean="0"/>
              <a:t>Mutations occur often = immune response can’t keep up</a:t>
            </a:r>
          </a:p>
          <a:p>
            <a:pPr lvl="1"/>
            <a:r>
              <a:rPr lang="en-US" dirty="0" smtClean="0"/>
              <a:t>Virus can lay dormant within host cells = hide from immune response</a:t>
            </a:r>
          </a:p>
          <a:p>
            <a:r>
              <a:rPr lang="en-US" dirty="0" err="1" smtClean="0"/>
              <a:t>Antiretrovirals</a:t>
            </a:r>
            <a:r>
              <a:rPr lang="en-US" dirty="0"/>
              <a:t> </a:t>
            </a:r>
            <a:r>
              <a:rPr lang="en-US" dirty="0" smtClean="0"/>
              <a:t>(ARVs)</a:t>
            </a:r>
            <a:endParaRPr lang="en-US" dirty="0"/>
          </a:p>
          <a:p>
            <a:pPr lvl="1"/>
            <a:r>
              <a:rPr lang="en-US" dirty="0" smtClean="0"/>
              <a:t>Can suppress the virus even in pregnancy</a:t>
            </a:r>
          </a:p>
          <a:p>
            <a:pPr lvl="1"/>
            <a:r>
              <a:rPr lang="en-US" dirty="0" smtClean="0"/>
              <a:t>Most common ARVs: inhibit reverse transcriptase</a:t>
            </a:r>
          </a:p>
          <a:p>
            <a:pPr lvl="1"/>
            <a:r>
              <a:rPr lang="en-US" dirty="0" smtClean="0"/>
              <a:t>Works best in combination</a:t>
            </a:r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with other reverse transcriptase </a:t>
            </a:r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inhibitors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" y="152400"/>
            <a:ext cx="6858000" cy="1054100"/>
          </a:xfrm>
        </p:spPr>
        <p:txBody>
          <a:bodyPr/>
          <a:lstStyle/>
          <a:p>
            <a:r>
              <a:rPr lang="en-US" sz="4000" dirty="0" smtClean="0"/>
              <a:t>AIDS: a viral pandemic</a:t>
            </a:r>
            <a:endParaRPr lang="en-US" sz="4000" dirty="0"/>
          </a:p>
        </p:txBody>
      </p:sp>
      <p:pic>
        <p:nvPicPr>
          <p:cNvPr id="11266" name="Picture 2" descr="http://4.bp.blogspot.com/_E2FwUIzUM7I/TErIxQBexEI/AAAAAAAAAEE/FJEaGFS2CaE/s1600/060505_hiv_virus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05940"/>
            <a:ext cx="3386327" cy="25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mage.giantmicrobes.com/media/catalog/product/cache/2/cluster_image/400x/17f82f742ffe127f42dca9de82fb58b1/g/m/gmus-pd-0400_hiv_clust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t="11191" r="9045" b="9019"/>
          <a:stretch/>
        </p:blipFill>
        <p:spPr bwMode="auto">
          <a:xfrm>
            <a:off x="6531046" y="0"/>
            <a:ext cx="2612954" cy="158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7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81000" y="1112837"/>
            <a:ext cx="8610600" cy="4221163"/>
          </a:xfrm>
        </p:spPr>
        <p:txBody>
          <a:bodyPr/>
          <a:lstStyle/>
          <a:p>
            <a:r>
              <a:rPr lang="en-US" dirty="0" err="1" smtClean="0"/>
              <a:t>HCl</a:t>
            </a:r>
            <a:r>
              <a:rPr lang="en-US" dirty="0" smtClean="0"/>
              <a:t> is the acid produced in the gut/stomach pH = 1-2</a:t>
            </a:r>
          </a:p>
          <a:p>
            <a:r>
              <a:rPr lang="en-US" dirty="0" smtClean="0"/>
              <a:t>Parietal cells in stomach wall release acid = gastric juice</a:t>
            </a:r>
          </a:p>
          <a:p>
            <a:r>
              <a:rPr lang="en-US" dirty="0" smtClean="0"/>
              <a:t>Excess alcohol, smoking, caffeine, stress, some anti-inflammatory drugs can cause increased acid production</a:t>
            </a:r>
          </a:p>
          <a:p>
            <a:r>
              <a:rPr lang="en-US" dirty="0" smtClean="0"/>
              <a:t>Dyspepsia – feelings of pain and discomfort</a:t>
            </a:r>
          </a:p>
          <a:p>
            <a:pPr lvl="1"/>
            <a:r>
              <a:rPr lang="en-US" dirty="0" smtClean="0"/>
              <a:t>Acid indigestion: discomfort from too much acid in stomach</a:t>
            </a:r>
          </a:p>
          <a:p>
            <a:pPr lvl="1"/>
            <a:r>
              <a:rPr lang="en-US" dirty="0" smtClean="0"/>
              <a:t>Heartburn: acid rising into esophagus (acid reflux)</a:t>
            </a:r>
          </a:p>
          <a:p>
            <a:pPr lvl="1"/>
            <a:r>
              <a:rPr lang="en-US" dirty="0" smtClean="0"/>
              <a:t>Ulceration: damage to lining of gut wall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054100"/>
          </a:xfrm>
        </p:spPr>
        <p:txBody>
          <a:bodyPr/>
          <a:lstStyle/>
          <a:p>
            <a:r>
              <a:rPr lang="en-US" sz="4000" dirty="0" smtClean="0"/>
              <a:t>Acidity in </a:t>
            </a:r>
            <a:r>
              <a:rPr lang="en-US" sz="4000" smtClean="0"/>
              <a:t>the stomach</a:t>
            </a:r>
            <a:endParaRPr lang="en-US" sz="4000" dirty="0"/>
          </a:p>
        </p:txBody>
      </p:sp>
      <p:pic>
        <p:nvPicPr>
          <p:cNvPr id="1026" name="Picture 2" descr="http://media.tumblr.com/tumblr_lo6o5vyFF31qef8q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8" r="3088" b="6541"/>
          <a:stretch/>
        </p:blipFill>
        <p:spPr bwMode="auto">
          <a:xfrm>
            <a:off x="4724400" y="4466630"/>
            <a:ext cx="4347949" cy="236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viralnova.com/000/085/455/desktop-141392202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10931" r="10591" b="11890"/>
          <a:stretch/>
        </p:blipFill>
        <p:spPr bwMode="auto">
          <a:xfrm>
            <a:off x="304800" y="4557804"/>
            <a:ext cx="3598461" cy="218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3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2" t="47901" r="28707" b="28405"/>
          <a:stretch/>
        </p:blipFill>
        <p:spPr bwMode="auto">
          <a:xfrm>
            <a:off x="3657600" y="5129051"/>
            <a:ext cx="5257800" cy="161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7473218" y="3343406"/>
            <a:ext cx="484632" cy="2046665"/>
          </a:xfrm>
          <a:prstGeom prst="downArrow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81000" y="1112837"/>
            <a:ext cx="8610600" cy="4221163"/>
          </a:xfrm>
        </p:spPr>
        <p:txBody>
          <a:bodyPr/>
          <a:lstStyle/>
          <a:p>
            <a:r>
              <a:rPr lang="en-US" dirty="0" smtClean="0"/>
              <a:t>1980s bacterium </a:t>
            </a:r>
            <a:r>
              <a:rPr lang="en-US" i="1" dirty="0" smtClean="0"/>
              <a:t>Helicobacter pylori</a:t>
            </a:r>
            <a:r>
              <a:rPr lang="en-US" dirty="0" smtClean="0"/>
              <a:t> is found to burrow into stomach lining and prevent the stomach from protecting itself from the acid</a:t>
            </a:r>
          </a:p>
          <a:p>
            <a:pPr lvl="1"/>
            <a:r>
              <a:rPr lang="en-US" dirty="0" smtClean="0"/>
              <a:t>Thus, antibiotics can be used to treat some stomach issues</a:t>
            </a:r>
          </a:p>
          <a:p>
            <a:pPr lvl="1"/>
            <a:r>
              <a:rPr lang="en-US" dirty="0" smtClean="0"/>
              <a:t>In combo with acid reducers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-receptor antagonists</a:t>
            </a:r>
          </a:p>
          <a:p>
            <a:pPr lvl="1"/>
            <a:r>
              <a:rPr lang="en-US" dirty="0" smtClean="0"/>
              <a:t>NOT meaning hydrogen!!</a:t>
            </a:r>
          </a:p>
          <a:p>
            <a:pPr lvl="1"/>
            <a:r>
              <a:rPr lang="en-US" dirty="0" smtClean="0"/>
              <a:t>These are the receptors in parietal cells </a:t>
            </a:r>
          </a:p>
          <a:p>
            <a:pPr lvl="1"/>
            <a:r>
              <a:rPr lang="en-US" dirty="0" smtClean="0"/>
              <a:t>Histamine binds these receptors and causes a release of acid</a:t>
            </a:r>
          </a:p>
          <a:p>
            <a:pPr lvl="2"/>
            <a:r>
              <a:rPr lang="en-US" dirty="0" smtClean="0"/>
              <a:t>Drugs target this site and compete with histamine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054100"/>
          </a:xfrm>
        </p:spPr>
        <p:txBody>
          <a:bodyPr/>
          <a:lstStyle/>
          <a:p>
            <a:r>
              <a:rPr lang="en-US" sz="4000" dirty="0" smtClean="0"/>
              <a:t>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receptors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5" t="73462" r="26154" b="13269"/>
          <a:stretch/>
        </p:blipFill>
        <p:spPr bwMode="auto">
          <a:xfrm>
            <a:off x="228600" y="5390072"/>
            <a:ext cx="3124200" cy="135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2971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66FF"/>
                </a:solidFill>
              </a:rPr>
              <a:t>Zantac = H</a:t>
            </a:r>
            <a:r>
              <a:rPr lang="en-US" baseline="-25000" dirty="0" smtClean="0">
                <a:solidFill>
                  <a:srgbClr val="9966FF"/>
                </a:solidFill>
              </a:rPr>
              <a:t>2</a:t>
            </a:r>
            <a:r>
              <a:rPr lang="en-US" dirty="0" smtClean="0">
                <a:solidFill>
                  <a:srgbClr val="9966FF"/>
                </a:solidFill>
              </a:rPr>
              <a:t> antagonist</a:t>
            </a:r>
            <a:endParaRPr lang="en-US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5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81000" y="1112837"/>
            <a:ext cx="8610600" cy="4221163"/>
          </a:xfrm>
        </p:spPr>
        <p:txBody>
          <a:bodyPr/>
          <a:lstStyle/>
          <a:p>
            <a:r>
              <a:rPr lang="en-US" dirty="0" smtClean="0"/>
              <a:t>In the final step of gastric juice production,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054100"/>
          </a:xfrm>
        </p:spPr>
        <p:txBody>
          <a:bodyPr/>
          <a:lstStyle/>
          <a:p>
            <a:r>
              <a:rPr lang="en-US" sz="4000" dirty="0" smtClean="0"/>
              <a:t>Proton pump inhibitors</a:t>
            </a:r>
            <a:endParaRPr lang="en-US" sz="4000" dirty="0"/>
          </a:p>
        </p:txBody>
      </p:sp>
      <p:pic>
        <p:nvPicPr>
          <p:cNvPr id="3074" name="Picture 2" descr="http://www.drugs.smd.qmul.ac.uk/drugs/html5/Antacids/media/7A0B0E9C-37F2-D761-2955-367AEBA2DBD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r="3811"/>
          <a:stretch/>
        </p:blipFill>
        <p:spPr bwMode="auto">
          <a:xfrm>
            <a:off x="228600" y="399266"/>
            <a:ext cx="8615149" cy="630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25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112837"/>
            <a:ext cx="8534400" cy="4221163"/>
          </a:xfrm>
        </p:spPr>
        <p:txBody>
          <a:bodyPr/>
          <a:lstStyle/>
          <a:p>
            <a:r>
              <a:rPr lang="en-US" dirty="0" smtClean="0"/>
              <a:t>In final step of gastric juice production, protons pumped across the membrane into the lumen of stomach</a:t>
            </a:r>
          </a:p>
          <a:p>
            <a:pPr lvl="1"/>
            <a:r>
              <a:rPr lang="en-US" dirty="0" smtClean="0"/>
              <a:t>When H+ pumped across, K+ is pumped back</a:t>
            </a:r>
          </a:p>
          <a:p>
            <a:pPr lvl="1"/>
            <a:r>
              <a:rPr lang="en-US" dirty="0" smtClean="0"/>
              <a:t>These are pumped against their gradients = takes ATP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Prilosec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C66FF"/>
                </a:solidFill>
              </a:rPr>
              <a:t>Nexiu</a:t>
            </a:r>
            <a:r>
              <a:rPr lang="en-US" dirty="0" smtClean="0">
                <a:solidFill>
                  <a:srgbClr val="CC66FF"/>
                </a:solidFill>
              </a:rPr>
              <a:t>m</a:t>
            </a:r>
            <a:r>
              <a:rPr lang="en-US" dirty="0" smtClean="0"/>
              <a:t> are examples of proton pump inhibitors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054100"/>
          </a:xfrm>
        </p:spPr>
        <p:txBody>
          <a:bodyPr/>
          <a:lstStyle/>
          <a:p>
            <a:r>
              <a:rPr lang="en-US" sz="4000" dirty="0" smtClean="0"/>
              <a:t>Proton pump inhibitors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4" t="57045" r="13179" b="20770"/>
          <a:stretch/>
        </p:blipFill>
        <p:spPr bwMode="auto">
          <a:xfrm>
            <a:off x="5609126" y="5257800"/>
            <a:ext cx="3534874" cy="1364776"/>
          </a:xfrm>
          <a:prstGeom prst="rect">
            <a:avLst/>
          </a:prstGeom>
          <a:noFill/>
          <a:ln w="38100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0" t="39692" r="16644" b="26352"/>
          <a:stretch/>
        </p:blipFill>
        <p:spPr bwMode="auto">
          <a:xfrm>
            <a:off x="86435" y="3981724"/>
            <a:ext cx="5497218" cy="27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t="45384" r="46395" b="29974"/>
          <a:stretch/>
        </p:blipFill>
        <p:spPr bwMode="auto">
          <a:xfrm>
            <a:off x="5609126" y="3380840"/>
            <a:ext cx="3534874" cy="164836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19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" y="1752600"/>
            <a:ext cx="5715000" cy="3763963"/>
          </a:xfrm>
        </p:spPr>
        <p:txBody>
          <a:bodyPr/>
          <a:lstStyle/>
          <a:p>
            <a:r>
              <a:rPr lang="en-US" dirty="0" smtClean="0"/>
              <a:t>Antacids neutralize stomach acid</a:t>
            </a:r>
          </a:p>
          <a:p>
            <a:pPr lvl="1"/>
            <a:r>
              <a:rPr lang="en-US" dirty="0" smtClean="0"/>
              <a:t>Strong bases would be too caustic for the stomach</a:t>
            </a:r>
          </a:p>
          <a:p>
            <a:pPr lvl="1"/>
            <a:r>
              <a:rPr lang="en-US" dirty="0" smtClean="0"/>
              <a:t>Do not heal ulcer or cover it</a:t>
            </a:r>
          </a:p>
          <a:p>
            <a:pPr lvl="2"/>
            <a:r>
              <a:rPr lang="en-US" dirty="0" smtClean="0"/>
              <a:t>Reduces acid to allow ulcer to mend “no acid, no ulcer”</a:t>
            </a:r>
          </a:p>
          <a:p>
            <a:pPr lvl="1"/>
            <a:r>
              <a:rPr lang="en-US" dirty="0" smtClean="0"/>
              <a:t>Often in forms of metal-</a:t>
            </a:r>
          </a:p>
          <a:p>
            <a:pPr lvl="2"/>
            <a:r>
              <a:rPr lang="en-US" dirty="0" smtClean="0"/>
              <a:t>Oxides, carbonates, hydroxides or </a:t>
            </a:r>
            <a:r>
              <a:rPr lang="en-US" dirty="0" err="1" smtClean="0"/>
              <a:t>hydrogencarbonates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054100"/>
          </a:xfrm>
        </p:spPr>
        <p:txBody>
          <a:bodyPr/>
          <a:lstStyle/>
          <a:p>
            <a:r>
              <a:rPr lang="en-US" sz="4000" dirty="0" smtClean="0"/>
              <a:t>Antacids are weak bases</a:t>
            </a:r>
            <a:endParaRPr lang="en-US" sz="4000" dirty="0"/>
          </a:p>
        </p:txBody>
      </p:sp>
      <p:pic>
        <p:nvPicPr>
          <p:cNvPr id="5124" name="Picture 4" descr="http://www.aviva.co.uk/library/images/med_encyclopedia/cfhg874howant_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22120"/>
            <a:ext cx="3048000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65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112837"/>
            <a:ext cx="8534400" cy="5440363"/>
          </a:xfrm>
        </p:spPr>
        <p:txBody>
          <a:bodyPr>
            <a:normAutofit/>
          </a:bodyPr>
          <a:lstStyle/>
          <a:p>
            <a:r>
              <a:rPr lang="en-US" dirty="0"/>
              <a:t>Metal hydroxides neutralize by: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Many have both Al and Mg</a:t>
            </a:r>
          </a:p>
          <a:p>
            <a:pPr lvl="1"/>
            <a:r>
              <a:rPr lang="en-US" dirty="0" smtClean="0"/>
              <a:t>Mg salts are faster acting and a laxative</a:t>
            </a:r>
          </a:p>
          <a:p>
            <a:pPr lvl="1"/>
            <a:r>
              <a:rPr lang="en-US" dirty="0" smtClean="0"/>
              <a:t>Al salts dissolve slower and are longer lasting and cause constipation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054100"/>
          </a:xfrm>
        </p:spPr>
        <p:txBody>
          <a:bodyPr/>
          <a:lstStyle/>
          <a:p>
            <a:r>
              <a:rPr lang="en-US" sz="4000" dirty="0" smtClean="0"/>
              <a:t>Antacids are weak bases</a:t>
            </a:r>
            <a:endParaRPr 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3" t="44231" r="35560" b="30577"/>
          <a:stretch/>
        </p:blipFill>
        <p:spPr bwMode="auto">
          <a:xfrm>
            <a:off x="914400" y="1537077"/>
            <a:ext cx="7690188" cy="273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78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112837"/>
            <a:ext cx="8534400" cy="5440363"/>
          </a:xfrm>
        </p:spPr>
        <p:txBody>
          <a:bodyPr>
            <a:normAutofit/>
          </a:bodyPr>
          <a:lstStyle/>
          <a:p>
            <a:r>
              <a:rPr lang="en-US" dirty="0"/>
              <a:t>Metal </a:t>
            </a:r>
            <a:r>
              <a:rPr lang="en-US" dirty="0" smtClean="0"/>
              <a:t>carbonates and </a:t>
            </a:r>
            <a:r>
              <a:rPr lang="en-US" dirty="0" err="1" smtClean="0"/>
              <a:t>hydrogencarbonates</a:t>
            </a:r>
            <a:r>
              <a:rPr lang="en-US" dirty="0" smtClean="0"/>
              <a:t> neutralize by: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Gas released may cause bloating and toots!</a:t>
            </a:r>
          </a:p>
          <a:p>
            <a:pPr lvl="1"/>
            <a:r>
              <a:rPr lang="en-US" dirty="0" smtClean="0"/>
              <a:t>Antifoaming agents added to the formulas</a:t>
            </a:r>
          </a:p>
          <a:p>
            <a:pPr lvl="2"/>
            <a:r>
              <a:rPr lang="en-US" dirty="0" smtClean="0"/>
              <a:t>Some have alginates which float to top of stomach and prevent reflux of the acid</a:t>
            </a:r>
          </a:p>
          <a:p>
            <a:pPr lvl="1"/>
            <a:r>
              <a:rPr lang="en-US" dirty="0" smtClean="0"/>
              <a:t>Some drugs should not be taken with antacids due to pH change in the stomach can interfere with absorption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054100"/>
          </a:xfrm>
        </p:spPr>
        <p:txBody>
          <a:bodyPr/>
          <a:lstStyle/>
          <a:p>
            <a:r>
              <a:rPr lang="en-US" sz="4000" dirty="0" smtClean="0"/>
              <a:t>Antacids are weak bases</a:t>
            </a:r>
            <a:endParaRPr 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35961" r="33506" b="47693"/>
          <a:stretch/>
        </p:blipFill>
        <p:spPr bwMode="auto">
          <a:xfrm>
            <a:off x="685800" y="1752600"/>
            <a:ext cx="797948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662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2133600"/>
            <a:ext cx="85344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OMIT exercise 15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905000" y="152400"/>
            <a:ext cx="6172200" cy="1752600"/>
          </a:xfrm>
        </p:spPr>
        <p:txBody>
          <a:bodyPr/>
          <a:lstStyle/>
          <a:p>
            <a:r>
              <a:rPr lang="en-US" sz="4000" dirty="0" smtClean="0"/>
              <a:t>Do not do pH and buffering at this time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64835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600</TotalTime>
  <Words>902</Words>
  <Application>Microsoft Office PowerPoint</Application>
  <PresentationFormat>On-screen Show (4:3)</PresentationFormat>
  <Paragraphs>135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Hardcover</vt:lpstr>
      <vt:lpstr>Chapter 15 D.4: pH regulation D.5: Antiviral Meds</vt:lpstr>
      <vt:lpstr>Acidity in the stomach</vt:lpstr>
      <vt:lpstr>H2 receptors</vt:lpstr>
      <vt:lpstr>Proton pump inhibitors</vt:lpstr>
      <vt:lpstr>Proton pump inhibitors</vt:lpstr>
      <vt:lpstr>Antacids are weak bases</vt:lpstr>
      <vt:lpstr>Antacids are weak bases</vt:lpstr>
      <vt:lpstr>Antacids are weak bases</vt:lpstr>
      <vt:lpstr>Do not do pH and buffering at this time</vt:lpstr>
      <vt:lpstr>Viruses</vt:lpstr>
      <vt:lpstr>Viruses</vt:lpstr>
      <vt:lpstr>Antiviral Medications</vt:lpstr>
      <vt:lpstr>Flu viruses: a case study in antivirals</vt:lpstr>
      <vt:lpstr>Flu viruses: a case study in antivirals</vt:lpstr>
      <vt:lpstr>PowerPoint Presentation</vt:lpstr>
      <vt:lpstr>AIDS: a viral pandemic</vt:lpstr>
      <vt:lpstr>AIDS: a viral pandemic</vt:lpstr>
    </vt:vector>
  </TitlesOfParts>
  <Company>Academy School District 20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 D.3: Opiates</dc:title>
  <dc:creator>Jessica Milhollan</dc:creator>
  <cp:lastModifiedBy>Jessica Milhollan</cp:lastModifiedBy>
  <cp:revision>32</cp:revision>
  <dcterms:created xsi:type="dcterms:W3CDTF">2015-04-30T18:23:58Z</dcterms:created>
  <dcterms:modified xsi:type="dcterms:W3CDTF">2015-05-05T05:13:48Z</dcterms:modified>
</cp:coreProperties>
</file>