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3DD38B-02EB-400D-94B3-BC1F375D184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3DD38B-02EB-400D-94B3-BC1F375D184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br>
              <a:rPr lang="en-US" dirty="0" smtClean="0"/>
            </a:br>
            <a:r>
              <a:rPr lang="en-US" dirty="0" smtClean="0"/>
              <a:t>D.3: Opiates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Potent medical drugs prepared by chemical modification of natural products can be addictive and become substances of abuse.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7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1112837"/>
            <a:ext cx="8610600" cy="4221163"/>
          </a:xfrm>
        </p:spPr>
        <p:txBody>
          <a:bodyPr/>
          <a:lstStyle/>
          <a:p>
            <a:r>
              <a:rPr lang="en-US" dirty="0" smtClean="0"/>
              <a:t>Opiates are strong analgesics = kills pain by stopping transmission of pain impulses in the brain</a:t>
            </a:r>
          </a:p>
          <a:p>
            <a:r>
              <a:rPr lang="en-US" dirty="0" smtClean="0"/>
              <a:t>Derived from opium poppy</a:t>
            </a:r>
          </a:p>
          <a:p>
            <a:r>
              <a:rPr lang="en-US" dirty="0" smtClean="0"/>
              <a:t>Act on the opioid receptors in the brain </a:t>
            </a:r>
          </a:p>
          <a:p>
            <a:pPr lvl="1"/>
            <a:r>
              <a:rPr lang="en-US" dirty="0" smtClean="0"/>
              <a:t>Binding is temporary</a:t>
            </a:r>
          </a:p>
          <a:p>
            <a:r>
              <a:rPr lang="en-US" dirty="0" smtClean="0"/>
              <a:t>Could cause changes in mood or behavior = narcotic</a:t>
            </a:r>
          </a:p>
          <a:p>
            <a:r>
              <a:rPr lang="en-US" dirty="0" smtClean="0"/>
              <a:t>Most effective but high risk of addiction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Opiates bind to receptors in the brain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6" t="44231" r="11557" b="19423"/>
          <a:stretch/>
        </p:blipFill>
        <p:spPr bwMode="auto">
          <a:xfrm>
            <a:off x="1676400" y="4114800"/>
            <a:ext cx="6091310" cy="265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03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1112837"/>
            <a:ext cx="8610600" cy="4221163"/>
          </a:xfrm>
        </p:spPr>
        <p:txBody>
          <a:bodyPr/>
          <a:lstStyle/>
          <a:p>
            <a:r>
              <a:rPr lang="en-US" dirty="0" smtClean="0"/>
              <a:t>The brain is surrounded by a membrane called the blood-brain barrier</a:t>
            </a:r>
          </a:p>
          <a:p>
            <a:pPr lvl="1"/>
            <a:r>
              <a:rPr lang="en-US" dirty="0" smtClean="0"/>
              <a:t>The drugs have to pass this barrier which is made primarily of lipids and non-polar molecules</a:t>
            </a:r>
          </a:p>
          <a:p>
            <a:pPr lvl="1"/>
            <a:r>
              <a:rPr lang="en-US" dirty="0" smtClean="0"/>
              <a:t>Drugs must have some non-polar/lipid solubility to be effective</a:t>
            </a:r>
          </a:p>
          <a:p>
            <a:r>
              <a:rPr lang="en-US" dirty="0" smtClean="0"/>
              <a:t>Three opiates that are related are codeine, morphine and </a:t>
            </a:r>
            <a:r>
              <a:rPr lang="en-US" dirty="0" err="1" smtClean="0"/>
              <a:t>diamorphine</a:t>
            </a:r>
            <a:r>
              <a:rPr lang="en-US" dirty="0" smtClean="0"/>
              <a:t> (heroin)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Opiates bind to receptors in the brain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1" t="29808" r="35993" b="41730"/>
          <a:stretch/>
        </p:blipFill>
        <p:spPr bwMode="auto">
          <a:xfrm>
            <a:off x="1676400" y="4191000"/>
            <a:ext cx="5867400" cy="254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1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6" t="29808" r="34912" b="8077"/>
          <a:stretch/>
        </p:blipFill>
        <p:spPr bwMode="auto">
          <a:xfrm>
            <a:off x="381000" y="-6317"/>
            <a:ext cx="8458200" cy="686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1112837"/>
            <a:ext cx="8610600" cy="5487256"/>
          </a:xfrm>
        </p:spPr>
        <p:txBody>
          <a:bodyPr/>
          <a:lstStyle/>
          <a:p>
            <a:r>
              <a:rPr lang="en-US" dirty="0" smtClean="0"/>
              <a:t>The similar structure of molecules means they behave similarly</a:t>
            </a:r>
          </a:p>
          <a:p>
            <a:r>
              <a:rPr lang="en-US" dirty="0" smtClean="0"/>
              <a:t>Morphine is the natural product</a:t>
            </a:r>
          </a:p>
          <a:p>
            <a:pPr lvl="1"/>
            <a:r>
              <a:rPr lang="en-US" dirty="0" smtClean="0"/>
              <a:t>Two –OHs make it more polar = less effective in crossing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Mods of Morphine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5" t="25577" r="20748" b="19615"/>
          <a:stretch/>
        </p:blipFill>
        <p:spPr bwMode="auto">
          <a:xfrm>
            <a:off x="1825284" y="2743200"/>
            <a:ext cx="5261316" cy="400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6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5" t="25577" r="20748" b="19615"/>
          <a:stretch/>
        </p:blipFill>
        <p:spPr bwMode="auto">
          <a:xfrm>
            <a:off x="3882684" y="1828800"/>
            <a:ext cx="5261316" cy="400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6200" y="1219200"/>
            <a:ext cx="4038600" cy="55625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Codeine is prepared from morphine = semi-synthetic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Converts one –OH into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methyl ether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Reduces binding effectiveness, but decreases polarity</a:t>
            </a:r>
          </a:p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Diamorphine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is produce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by esterification of morphine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Reduces polarity so much it is the most fast acting of the 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Mods of Morphine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422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1112837"/>
            <a:ext cx="8610600" cy="5487256"/>
          </a:xfrm>
        </p:spPr>
        <p:txBody>
          <a:bodyPr/>
          <a:lstStyle/>
          <a:p>
            <a:r>
              <a:rPr lang="en-US" dirty="0" smtClean="0"/>
              <a:t>Result of structures and </a:t>
            </a:r>
            <a:r>
              <a:rPr lang="en-US" dirty="0" err="1" smtClean="0"/>
              <a:t>solubilities</a:t>
            </a:r>
            <a:endParaRPr lang="en-US" dirty="0" smtClean="0"/>
          </a:p>
          <a:p>
            <a:r>
              <a:rPr lang="en-US" dirty="0" smtClean="0"/>
              <a:t>Codeine			increasing strength as analgesics</a:t>
            </a:r>
          </a:p>
          <a:p>
            <a:r>
              <a:rPr lang="en-US" dirty="0" smtClean="0"/>
              <a:t>Morphine			increasing narcotic effects</a:t>
            </a:r>
          </a:p>
          <a:p>
            <a:r>
              <a:rPr lang="en-US" dirty="0" err="1" smtClean="0"/>
              <a:t>Diamorphine</a:t>
            </a:r>
            <a:r>
              <a:rPr lang="en-US" dirty="0" smtClean="0"/>
              <a:t>		increasing side-effects</a:t>
            </a:r>
          </a:p>
          <a:p>
            <a:endParaRPr lang="en-US" dirty="0"/>
          </a:p>
          <a:p>
            <a:r>
              <a:rPr lang="en-US" dirty="0" err="1" smtClean="0"/>
              <a:t>Diamorphine</a:t>
            </a:r>
            <a:r>
              <a:rPr lang="en-US" dirty="0" smtClean="0"/>
              <a:t> is more potent than morphine by two times</a:t>
            </a:r>
          </a:p>
          <a:p>
            <a:pPr lvl="1"/>
            <a:r>
              <a:rPr lang="en-US" dirty="0" smtClean="0"/>
              <a:t>Has greater side-effects and risk of addiction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ro-drug since it actually works after it has been converted to morphine in the body</a:t>
            </a:r>
          </a:p>
          <a:p>
            <a:pPr lvl="1"/>
            <a:r>
              <a:rPr lang="en-US" dirty="0" smtClean="0"/>
              <a:t>“packaged” morphine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Mods of Morphine</a:t>
            </a:r>
            <a:endParaRPr lang="en-US" sz="4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29000" y="1676400"/>
            <a:ext cx="0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5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1112837"/>
            <a:ext cx="8610600" cy="5487256"/>
          </a:xfrm>
        </p:spPr>
        <p:txBody>
          <a:bodyPr/>
          <a:lstStyle/>
          <a:p>
            <a:r>
              <a:rPr lang="en-US" dirty="0" smtClean="0"/>
              <a:t>World Health Organization</a:t>
            </a:r>
          </a:p>
          <a:p>
            <a:pPr lvl="1"/>
            <a:r>
              <a:rPr lang="en-US" dirty="0" smtClean="0"/>
              <a:t>Developed 3-step ladder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Pain Management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t="38462" r="33939" b="14230"/>
          <a:stretch/>
        </p:blipFill>
        <p:spPr bwMode="auto">
          <a:xfrm>
            <a:off x="990600" y="2025747"/>
            <a:ext cx="7056863" cy="445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1112837"/>
            <a:ext cx="8610600" cy="5487256"/>
          </a:xfrm>
        </p:spPr>
        <p:txBody>
          <a:bodyPr/>
          <a:lstStyle/>
          <a:p>
            <a:r>
              <a:rPr lang="en-US" dirty="0" smtClean="0"/>
              <a:t>Side-effects</a:t>
            </a:r>
          </a:p>
          <a:p>
            <a:pPr lvl="1"/>
            <a:r>
              <a:rPr lang="en-US" dirty="0" smtClean="0"/>
              <a:t>Constipation</a:t>
            </a:r>
          </a:p>
          <a:p>
            <a:pPr lvl="1"/>
            <a:r>
              <a:rPr lang="en-US" dirty="0" smtClean="0"/>
              <a:t>Suppression of cough reflex</a:t>
            </a:r>
          </a:p>
          <a:p>
            <a:pPr lvl="1"/>
            <a:r>
              <a:rPr lang="en-US" dirty="0" smtClean="0"/>
              <a:t>Constriction of pupil in eye</a:t>
            </a:r>
          </a:p>
          <a:p>
            <a:pPr lvl="1"/>
            <a:r>
              <a:rPr lang="en-US" dirty="0" smtClean="0"/>
              <a:t>Narcotic effects</a:t>
            </a:r>
          </a:p>
          <a:p>
            <a:pPr lvl="2"/>
            <a:r>
              <a:rPr lang="en-US" dirty="0" smtClean="0"/>
              <a:t>“numbness/stupor”</a:t>
            </a:r>
          </a:p>
          <a:p>
            <a:pPr lvl="2"/>
            <a:r>
              <a:rPr lang="en-US" dirty="0" smtClean="0"/>
              <a:t>Depress brain function</a:t>
            </a:r>
          </a:p>
          <a:p>
            <a:pPr lvl="2"/>
            <a:r>
              <a:rPr lang="en-US" dirty="0" smtClean="0"/>
              <a:t>Induce sleep</a:t>
            </a:r>
          </a:p>
          <a:p>
            <a:pPr lvl="2"/>
            <a:r>
              <a:rPr lang="en-US" dirty="0" smtClean="0"/>
              <a:t>Potentially addictive</a:t>
            </a:r>
          </a:p>
          <a:p>
            <a:pPr lvl="2"/>
            <a:r>
              <a:rPr lang="en-US" dirty="0" smtClean="0"/>
              <a:t>Methadone is a treatment for addicts</a:t>
            </a:r>
          </a:p>
          <a:p>
            <a:pPr lvl="3"/>
            <a:r>
              <a:rPr lang="en-US" dirty="0" smtClean="0"/>
              <a:t>Oral medication</a:t>
            </a:r>
          </a:p>
          <a:p>
            <a:pPr lvl="3"/>
            <a:r>
              <a:rPr lang="en-US" dirty="0" smtClean="0"/>
              <a:t>Longer duration of action</a:t>
            </a:r>
          </a:p>
          <a:p>
            <a:pPr lvl="3"/>
            <a:r>
              <a:rPr lang="en-US" dirty="0" smtClean="0"/>
              <a:t>Reduce drug craving and prevent withdrawal symptoms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Pain Management</a:t>
            </a:r>
            <a:endParaRPr lang="en-US" sz="4000" dirty="0"/>
          </a:p>
        </p:txBody>
      </p:sp>
      <p:pic>
        <p:nvPicPr>
          <p:cNvPr id="5122" name="Picture 2" descr="http://www.wpclipart.com/people/faces/expressions/stup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63650"/>
            <a:ext cx="2114550" cy="309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329</TotalTime>
  <Words>267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Hardcover</vt:lpstr>
      <vt:lpstr>Chapter 15 D.3: Opiates</vt:lpstr>
      <vt:lpstr>Opiates bind to receptors in the brain</vt:lpstr>
      <vt:lpstr>Opiates bind to receptors in the brain</vt:lpstr>
      <vt:lpstr>PowerPoint Presentation</vt:lpstr>
      <vt:lpstr>Mods of Morphine</vt:lpstr>
      <vt:lpstr>Mods of Morphine</vt:lpstr>
      <vt:lpstr>Mods of Morphine</vt:lpstr>
      <vt:lpstr>Pain Management</vt:lpstr>
      <vt:lpstr>Pain Management</vt:lpstr>
    </vt:vector>
  </TitlesOfParts>
  <Company>Academy School District 20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D.3: Opiates</dc:title>
  <dc:creator>Jessica Milhollan</dc:creator>
  <cp:lastModifiedBy>Jessica Milhollan</cp:lastModifiedBy>
  <cp:revision>8</cp:revision>
  <dcterms:created xsi:type="dcterms:W3CDTF">2015-04-30T18:23:58Z</dcterms:created>
  <dcterms:modified xsi:type="dcterms:W3CDTF">2015-04-30T23:53:11Z</dcterms:modified>
</cp:coreProperties>
</file>