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EBD96B-B6A2-4E21-85C8-BE38AD9E2FF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4F4539-3B93-419E-97CC-1C8D4DDBA0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MVgsX7PM4F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VgsX7PM4F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edia.pearsoncmg.com/intl/ema/9781447959762_ChemHL_Brown_Ford/animations/Chapter15p16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media.pearsoncmg.com/intl/ema/9781447959762_ChemHL_Brown_Ford/animations/Chapter15p16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60143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15: medicinal chemistry</a:t>
            </a:r>
            <a:br>
              <a:rPr lang="en-US" dirty="0" smtClean="0"/>
            </a:br>
            <a:r>
              <a:rPr lang="en-US" dirty="0" smtClean="0"/>
              <a:t>D.1: Pharmaceutical products and drug action</a:t>
            </a:r>
            <a:br>
              <a:rPr lang="en-US" dirty="0" smtClean="0"/>
            </a:br>
            <a:r>
              <a:rPr lang="en-US" dirty="0" smtClean="0"/>
              <a:t>D.2: Aspirin and Penicillin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6172200" cy="1726722"/>
          </a:xfrm>
        </p:spPr>
        <p:txBody>
          <a:bodyPr>
            <a:normAutofit/>
          </a:bodyPr>
          <a:lstStyle/>
          <a:p>
            <a:r>
              <a:rPr lang="en-US" dirty="0" smtClean="0"/>
              <a:t>D.1: Medicines and drugs have a variety of different effects on the functioning body</a:t>
            </a:r>
          </a:p>
          <a:p>
            <a:r>
              <a:rPr lang="en-US" dirty="0" smtClean="0"/>
              <a:t>D.2: Natural products with useful medicinal properties can be chemically altered to produce more potent and safe medicines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Drug interactions with receptors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r>
              <a:rPr lang="en-US" dirty="0" smtClean="0"/>
              <a:t>Drugs are molecules that bind to a specific receptor in the body</a:t>
            </a:r>
          </a:p>
          <a:p>
            <a:pPr lvl="1"/>
            <a:r>
              <a:rPr lang="en-US" dirty="0" smtClean="0"/>
              <a:t>Enzymes, cell membrane cites, DNA, etc.</a:t>
            </a:r>
          </a:p>
          <a:p>
            <a:pPr lvl="1"/>
            <a:r>
              <a:rPr lang="en-US" dirty="0" smtClean="0"/>
              <a:t>Usu. Non-covalent bonding: ionic, </a:t>
            </a:r>
            <a:r>
              <a:rPr lang="en-US" dirty="0" smtClean="0">
                <a:solidFill>
                  <a:schemeClr val="tx2"/>
                </a:solidFill>
              </a:rPr>
              <a:t>H-bonds</a:t>
            </a:r>
            <a:r>
              <a:rPr lang="en-US" dirty="0" smtClean="0"/>
              <a:t>, van der Waals’ forces, hydrophobic interactions (polarity)</a:t>
            </a:r>
          </a:p>
          <a:p>
            <a:r>
              <a:rPr lang="en-US" dirty="0" smtClean="0"/>
              <a:t>Drugs binding to receptors prevents or inhibits normal bio activity</a:t>
            </a:r>
          </a:p>
          <a:p>
            <a:pPr lvl="1"/>
            <a:r>
              <a:rPr lang="en-US" dirty="0" smtClean="0"/>
              <a:t>The better the fit, the more effective the drug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t="54367" r="31653" b="13175"/>
          <a:stretch/>
        </p:blipFill>
        <p:spPr bwMode="auto">
          <a:xfrm>
            <a:off x="3886200" y="4267200"/>
            <a:ext cx="5223227" cy="252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stream1.gifsoup.com/view4/4596970/enzyme-substrate-complex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Drug design and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534400" cy="5407152"/>
          </a:xfrm>
        </p:spPr>
        <p:txBody>
          <a:bodyPr/>
          <a:lstStyle/>
          <a:p>
            <a:r>
              <a:rPr lang="en-US" dirty="0" smtClean="0"/>
              <a:t>Stringent controls over development and licensing (plus testing, patents, etc.) </a:t>
            </a:r>
          </a:p>
          <a:p>
            <a:pPr lvl="1"/>
            <a:r>
              <a:rPr lang="en-US" dirty="0" smtClean="0"/>
              <a:t>10-12 years on average to get to market</a:t>
            </a:r>
          </a:p>
          <a:p>
            <a:r>
              <a:rPr lang="en-US" dirty="0" smtClean="0"/>
              <a:t>Rational drug design</a:t>
            </a:r>
          </a:p>
          <a:p>
            <a:pPr lvl="1"/>
            <a:r>
              <a:rPr lang="en-US" dirty="0" smtClean="0"/>
              <a:t>Investigating a specific receptor and creating drugs (or molecular targets) that “fit” for a specific interaction</a:t>
            </a:r>
          </a:p>
          <a:p>
            <a:pPr lvl="1"/>
            <a:r>
              <a:rPr lang="en-US" dirty="0" smtClean="0"/>
              <a:t>Less trial and error, Fewer toxic side-effects, More effective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t="39039" r="10152" b="16153"/>
          <a:stretch/>
        </p:blipFill>
        <p:spPr bwMode="auto">
          <a:xfrm>
            <a:off x="76200" y="3580228"/>
            <a:ext cx="8932984" cy="327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Drug design and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534400" cy="5407152"/>
          </a:xfrm>
        </p:spPr>
        <p:txBody>
          <a:bodyPr/>
          <a:lstStyle/>
          <a:p>
            <a:r>
              <a:rPr lang="en-US" dirty="0" smtClean="0"/>
              <a:t>Once a target molecule is identified, need to find a lead compound (usu. </a:t>
            </a:r>
            <a:r>
              <a:rPr lang="en-US" dirty="0"/>
              <a:t>f</a:t>
            </a:r>
            <a:r>
              <a:rPr lang="en-US" dirty="0" smtClean="0"/>
              <a:t>rom nature)</a:t>
            </a:r>
            <a:endParaRPr lang="en-US" dirty="0"/>
          </a:p>
          <a:p>
            <a:pPr lvl="1"/>
            <a:r>
              <a:rPr lang="en-US" dirty="0" smtClean="0"/>
              <a:t>Yew trees – cancer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Taxol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Foxglove flower – heart meds  digitalis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Often now found in microorganisms or rainforest plants</a:t>
            </a:r>
          </a:p>
          <a:p>
            <a:r>
              <a:rPr lang="en-US" dirty="0" smtClean="0"/>
              <a:t>Start with the lead compound and synthesize analogues</a:t>
            </a:r>
          </a:p>
          <a:p>
            <a:r>
              <a:rPr lang="en-US" dirty="0" smtClean="0"/>
              <a:t>Identify analogues that can be tested on animals and humans using the TI to determine levels to test</a:t>
            </a:r>
          </a:p>
          <a:p>
            <a:endParaRPr lang="en-US" dirty="0" smtClean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t="39039" r="10152" b="16153"/>
          <a:stretch/>
        </p:blipFill>
        <p:spPr bwMode="auto">
          <a:xfrm>
            <a:off x="914400" y="4106548"/>
            <a:ext cx="6875584" cy="252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1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Drug design and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534400" cy="540715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MVgsX7PM4F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143000"/>
            <a:ext cx="853439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D2: Aspirin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83526" cy="5407152"/>
          </a:xfrm>
        </p:spPr>
        <p:txBody>
          <a:bodyPr/>
          <a:lstStyle/>
          <a:p>
            <a:r>
              <a:rPr lang="en-US" dirty="0" smtClean="0"/>
              <a:t>Aspirin is a mild analgesic</a:t>
            </a:r>
          </a:p>
          <a:p>
            <a:pPr lvl="1"/>
            <a:r>
              <a:rPr lang="en-US" dirty="0" smtClean="0"/>
              <a:t>Analgesic: painkiller (treats an underlying problem)</a:t>
            </a:r>
          </a:p>
          <a:p>
            <a:pPr lvl="2"/>
            <a:r>
              <a:rPr lang="en-US" dirty="0" smtClean="0"/>
              <a:t>Mild: targets site of pain receptor on body (site of injury)</a:t>
            </a:r>
          </a:p>
          <a:p>
            <a:pPr lvl="2"/>
            <a:r>
              <a:rPr lang="en-US" dirty="0" smtClean="0"/>
              <a:t>Strong: targets site of pain perception in brain</a:t>
            </a:r>
          </a:p>
          <a:p>
            <a:r>
              <a:rPr lang="en-US" dirty="0" smtClean="0"/>
              <a:t>Process of pain:</a:t>
            </a:r>
          </a:p>
          <a:p>
            <a:pPr lvl="1"/>
            <a:r>
              <a:rPr lang="en-US" dirty="0" smtClean="0"/>
              <a:t>Cells are damaged (thermal, physical, chemical)</a:t>
            </a:r>
          </a:p>
          <a:p>
            <a:pPr lvl="1"/>
            <a:r>
              <a:rPr lang="en-US" dirty="0" smtClean="0"/>
              <a:t>Prostaglandins are released from cells and mediate an inflammatory response</a:t>
            </a:r>
          </a:p>
          <a:p>
            <a:pPr lvl="2"/>
            <a:r>
              <a:rPr lang="en-US" dirty="0" smtClean="0"/>
              <a:t>Swelling of blood vessels and fever</a:t>
            </a:r>
          </a:p>
          <a:p>
            <a:r>
              <a:rPr lang="en-US" dirty="0" smtClean="0"/>
              <a:t>To stop pain: </a:t>
            </a:r>
          </a:p>
          <a:p>
            <a:pPr lvl="1"/>
            <a:r>
              <a:rPr lang="en-US" dirty="0" smtClean="0"/>
              <a:t>Interception of signal before brain </a:t>
            </a:r>
          </a:p>
          <a:p>
            <a:pPr marL="365760" lvl="1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Receptors receive it</a:t>
            </a:r>
          </a:p>
          <a:p>
            <a:pPr lvl="1"/>
            <a:r>
              <a:rPr lang="en-US" dirty="0" smtClean="0"/>
              <a:t>NSAIDs: non-steroidal 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	      anti-inflammatory drugs</a:t>
            </a:r>
          </a:p>
          <a:p>
            <a:pPr lvl="1"/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5" t="42501" r="24748" b="18461"/>
          <a:stretch/>
        </p:blipFill>
        <p:spPr bwMode="auto">
          <a:xfrm>
            <a:off x="5943600" y="3733800"/>
            <a:ext cx="2797126" cy="302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Development of Aspirin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83526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Willow (</a:t>
            </a:r>
            <a:r>
              <a:rPr lang="en-US" i="1" dirty="0" err="1" smtClean="0"/>
              <a:t>salix</a:t>
            </a:r>
            <a:r>
              <a:rPr lang="en-US" dirty="0"/>
              <a:t>)</a:t>
            </a:r>
            <a:r>
              <a:rPr lang="en-US" dirty="0" smtClean="0"/>
              <a:t> bark – pain relief </a:t>
            </a:r>
            <a:r>
              <a:rPr lang="en-US" dirty="0" smtClean="0">
                <a:sym typeface="Wingdings" panose="05000000000000000000" pitchFamily="2" charset="2"/>
              </a:rPr>
              <a:t> aspirin</a:t>
            </a:r>
          </a:p>
          <a:p>
            <a:r>
              <a:rPr lang="en-US" dirty="0" smtClean="0"/>
              <a:t>Salicylic acid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Bayer Co: Ester derivative of salicylic acid = aspirin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4" t="33077" r="42373" b="49615"/>
          <a:stretch/>
        </p:blipFill>
        <p:spPr bwMode="auto">
          <a:xfrm>
            <a:off x="3131846" y="1400907"/>
            <a:ext cx="2067952" cy="126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0" t="64133" r="40560" b="19636"/>
          <a:stretch/>
        </p:blipFill>
        <p:spPr bwMode="auto">
          <a:xfrm>
            <a:off x="2743200" y="3308445"/>
            <a:ext cx="2456598" cy="118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t="44916" r="8882" b="34811"/>
          <a:stretch/>
        </p:blipFill>
        <p:spPr bwMode="auto">
          <a:xfrm>
            <a:off x="533400" y="4689143"/>
            <a:ext cx="7970293" cy="148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9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Development of Aspirin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83526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Salicylic acid is converted to aspirin through an esterification condensation RXN</a:t>
            </a:r>
          </a:p>
          <a:p>
            <a:r>
              <a:rPr lang="en-US" dirty="0" smtClean="0"/>
              <a:t>Purification of the aspirin through </a:t>
            </a:r>
            <a:r>
              <a:rPr lang="en-US" dirty="0">
                <a:hlinkClick r:id="rId2"/>
              </a:rPr>
              <a:t>Recrystallization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Dissolve impure crystals in hot ethanol</a:t>
            </a:r>
          </a:p>
          <a:p>
            <a:pPr lvl="2"/>
            <a:r>
              <a:rPr lang="en-US" dirty="0" smtClean="0"/>
              <a:t>Impurities dissolve better than aspirin in the ethanol</a:t>
            </a:r>
          </a:p>
          <a:p>
            <a:pPr lvl="1"/>
            <a:r>
              <a:rPr lang="en-US" dirty="0" smtClean="0"/>
              <a:t>Slowly cool solution and filter out of solution</a:t>
            </a:r>
          </a:p>
          <a:p>
            <a:r>
              <a:rPr lang="en-US" dirty="0" smtClean="0"/>
              <a:t>Confirmation of product</a:t>
            </a:r>
          </a:p>
          <a:p>
            <a:pPr lvl="1"/>
            <a:r>
              <a:rPr lang="en-US" dirty="0" smtClean="0"/>
              <a:t>Melting point determination</a:t>
            </a:r>
          </a:p>
          <a:p>
            <a:pPr lvl="1"/>
            <a:r>
              <a:rPr lang="en-US" smtClean="0"/>
              <a:t>IR spectrum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28084" r="33662" b="38462"/>
          <a:stretch/>
        </p:blipFill>
        <p:spPr bwMode="auto">
          <a:xfrm>
            <a:off x="406046" y="4658032"/>
            <a:ext cx="3937354" cy="219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62096" r="33662" b="7954"/>
          <a:stretch/>
        </p:blipFill>
        <p:spPr bwMode="auto">
          <a:xfrm>
            <a:off x="4572000" y="4572000"/>
            <a:ext cx="4379892" cy="219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4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Physiological effects of Aspirin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35926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Anticoagulant: blood thinner</a:t>
            </a:r>
          </a:p>
          <a:p>
            <a:r>
              <a:rPr lang="en-US" dirty="0" smtClean="0"/>
              <a:t>Prophylactic: medical treatment taken to prevent disease</a:t>
            </a:r>
          </a:p>
          <a:p>
            <a:r>
              <a:rPr lang="en-US" dirty="0" smtClean="0"/>
              <a:t>Aspirin is a mild analgesic &amp; anticoagulant and can be given as a prophylatic for heart attack and stroke prevention</a:t>
            </a:r>
          </a:p>
          <a:p>
            <a:r>
              <a:rPr lang="en-US" dirty="0" smtClean="0"/>
              <a:t>Side-effects of aspirin</a:t>
            </a:r>
          </a:p>
          <a:p>
            <a:pPr lvl="1"/>
            <a:r>
              <a:rPr lang="en-US" dirty="0" smtClean="0"/>
              <a:t>Irritation of stomach </a:t>
            </a:r>
            <a:r>
              <a:rPr lang="en-US" dirty="0" smtClean="0">
                <a:sym typeface="Wingdings" panose="05000000000000000000" pitchFamily="2" charset="2"/>
              </a:rPr>
              <a:t> may cause ulcers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Many people allergic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Children under 12 at risk for Reye’s disease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Rare and fatal liver/brain disease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Has synergy with alcohol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Increase side-effects such as bleeding of stomach lining and risk of ulcers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Modification for absorption/distribution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35926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Coating and ingredients can delay activity so it will work in small intestine (better work there)</a:t>
            </a:r>
          </a:p>
          <a:p>
            <a:r>
              <a:rPr lang="en-US" dirty="0" smtClean="0"/>
              <a:t>To increase bioavailability</a:t>
            </a:r>
          </a:p>
          <a:p>
            <a:pPr lvl="1"/>
            <a:r>
              <a:rPr lang="en-US" dirty="0" smtClean="0"/>
              <a:t>Make it more water soluble</a:t>
            </a:r>
          </a:p>
          <a:p>
            <a:pPr lvl="2"/>
            <a:r>
              <a:rPr lang="en-US" dirty="0" smtClean="0"/>
              <a:t>Make it more ionic</a:t>
            </a:r>
          </a:p>
          <a:p>
            <a:r>
              <a:rPr lang="en-US" dirty="0" smtClean="0"/>
              <a:t>Reaction with </a:t>
            </a:r>
            <a:r>
              <a:rPr lang="en-US" dirty="0" err="1" smtClean="0"/>
              <a:t>NaOH</a:t>
            </a:r>
            <a:r>
              <a:rPr lang="en-US" dirty="0" smtClean="0"/>
              <a:t> can form an ionic salt</a:t>
            </a:r>
          </a:p>
          <a:p>
            <a:pPr lvl="1"/>
            <a:r>
              <a:rPr lang="en-US" dirty="0" smtClean="0"/>
              <a:t>Soluble aspirin or dispersible aspirin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9" t="58654" r="10802" b="13654"/>
          <a:stretch/>
        </p:blipFill>
        <p:spPr bwMode="auto">
          <a:xfrm>
            <a:off x="990600" y="4038600"/>
            <a:ext cx="6991561" cy="227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Penicillin: antibiotic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35926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Chemicals produced by microorganisms which have action against other microorganisms</a:t>
            </a:r>
          </a:p>
          <a:p>
            <a:r>
              <a:rPr lang="en-US" dirty="0" smtClean="0"/>
              <a:t>Discovered in mold </a:t>
            </a:r>
            <a:r>
              <a:rPr lang="en-US" i="1" dirty="0" err="1" smtClean="0"/>
              <a:t>Penicillium</a:t>
            </a:r>
            <a:r>
              <a:rPr lang="en-US" i="1" dirty="0" smtClean="0"/>
              <a:t> </a:t>
            </a:r>
            <a:r>
              <a:rPr lang="en-US" i="1" dirty="0" err="1" smtClean="0"/>
              <a:t>notatum</a:t>
            </a:r>
            <a:r>
              <a:rPr lang="en-US" i="1" dirty="0" smtClean="0"/>
              <a:t> </a:t>
            </a:r>
            <a:r>
              <a:rPr lang="en-US" dirty="0" smtClean="0"/>
              <a:t>by Alexander Fleming in 1928</a:t>
            </a:r>
          </a:p>
          <a:p>
            <a:r>
              <a:rPr lang="en-US" dirty="0" smtClean="0"/>
              <a:t>Human trials in 1941</a:t>
            </a:r>
          </a:p>
          <a:p>
            <a:r>
              <a:rPr lang="en-US" dirty="0" smtClean="0"/>
              <a:t>Used so much in WWII demand led to large-scale production</a:t>
            </a:r>
          </a:p>
        </p:txBody>
      </p:sp>
      <p:pic>
        <p:nvPicPr>
          <p:cNvPr id="2050" name="Picture 2" descr="C:\Users\jessica.milhollan\Pictures\Pics\m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962400" cy="26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4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Important terms in these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10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Medicine</a:t>
            </a:r>
          </a:p>
          <a:p>
            <a:r>
              <a:rPr lang="en-US" dirty="0" smtClean="0"/>
              <a:t>Drug</a:t>
            </a:r>
          </a:p>
          <a:p>
            <a:r>
              <a:rPr lang="en-US" dirty="0" smtClean="0"/>
              <a:t>Therapeutic effect</a:t>
            </a:r>
          </a:p>
          <a:p>
            <a:r>
              <a:rPr lang="en-US" dirty="0" smtClean="0"/>
              <a:t>Bioavailability</a:t>
            </a:r>
          </a:p>
          <a:p>
            <a:r>
              <a:rPr lang="en-US" dirty="0" smtClean="0"/>
              <a:t>Dosage</a:t>
            </a:r>
          </a:p>
          <a:p>
            <a:r>
              <a:rPr lang="en-US" dirty="0" smtClean="0"/>
              <a:t>First-pass effect</a:t>
            </a:r>
          </a:p>
          <a:p>
            <a:r>
              <a:rPr lang="en-US" dirty="0" smtClean="0"/>
              <a:t>Enzyme</a:t>
            </a:r>
          </a:p>
          <a:p>
            <a:r>
              <a:rPr lang="en-US" dirty="0" smtClean="0"/>
              <a:t>Side-effect</a:t>
            </a:r>
          </a:p>
          <a:p>
            <a:r>
              <a:rPr lang="en-US" dirty="0" smtClean="0"/>
              <a:t>Tolerance</a:t>
            </a:r>
          </a:p>
          <a:p>
            <a:r>
              <a:rPr lang="en-US" dirty="0" smtClean="0"/>
              <a:t>Dependence/addiction</a:t>
            </a:r>
          </a:p>
          <a:p>
            <a:r>
              <a:rPr lang="en-US" dirty="0" smtClean="0"/>
              <a:t>Withdrawal symptoms</a:t>
            </a:r>
          </a:p>
          <a:p>
            <a:r>
              <a:rPr lang="en-US" dirty="0"/>
              <a:t>Dosing </a:t>
            </a:r>
            <a:r>
              <a:rPr lang="en-US" dirty="0" smtClean="0"/>
              <a:t>regime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143000"/>
            <a:ext cx="3810000" cy="5562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Therapeutic Window</a:t>
            </a:r>
          </a:p>
          <a:p>
            <a:r>
              <a:rPr lang="en-US" dirty="0" smtClean="0"/>
              <a:t>Therapeutic index (TI)</a:t>
            </a:r>
          </a:p>
          <a:p>
            <a:r>
              <a:rPr lang="en-US" dirty="0" smtClean="0"/>
              <a:t>Effective dose (ED)</a:t>
            </a:r>
          </a:p>
          <a:p>
            <a:r>
              <a:rPr lang="en-US" dirty="0" smtClean="0"/>
              <a:t>Lethal does (LD)</a:t>
            </a:r>
          </a:p>
          <a:p>
            <a:r>
              <a:rPr lang="en-US" dirty="0" smtClean="0"/>
              <a:t>Toxic dose (TD)</a:t>
            </a:r>
          </a:p>
          <a:p>
            <a:r>
              <a:rPr lang="en-US" dirty="0" smtClean="0"/>
              <a:t>Analogues</a:t>
            </a:r>
          </a:p>
          <a:p>
            <a:r>
              <a:rPr lang="en-US" dirty="0" smtClean="0"/>
              <a:t>Analgesic </a:t>
            </a:r>
          </a:p>
          <a:p>
            <a:r>
              <a:rPr lang="en-US" dirty="0" smtClean="0"/>
              <a:t>Synergy</a:t>
            </a:r>
          </a:p>
          <a:p>
            <a:r>
              <a:rPr lang="en-US" dirty="0" smtClean="0"/>
              <a:t>Antibiotics </a:t>
            </a:r>
          </a:p>
          <a:p>
            <a:r>
              <a:rPr lang="en-US" dirty="0" smtClean="0"/>
              <a:t>Beta-lactam</a:t>
            </a:r>
          </a:p>
          <a:p>
            <a:r>
              <a:rPr lang="en-US" dirty="0" err="1" smtClean="0"/>
              <a:t>Transpeptidase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Antibacterial resistance </a:t>
            </a:r>
          </a:p>
        </p:txBody>
      </p:sp>
    </p:spTree>
    <p:extLst>
      <p:ext uri="{BB962C8B-B14F-4D97-AF65-F5344CB8AC3E}">
        <p14:creationId xmlns:p14="http://schemas.microsoft.com/office/powerpoint/2010/main" val="492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6974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Penicillin: action of molecule (penicillin 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35926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Considered to be a dipeptide form of cysteine and valine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Nucleus of a 5-membered ring</a:t>
            </a:r>
          </a:p>
          <a:p>
            <a:pPr lvl="1"/>
            <a:r>
              <a:rPr lang="en-US" dirty="0" smtClean="0"/>
              <a:t>Sulfur atom = </a:t>
            </a:r>
            <a:r>
              <a:rPr lang="en-US" dirty="0" err="1" smtClean="0"/>
              <a:t>thiazolidine</a:t>
            </a:r>
            <a:endParaRPr lang="en-US" dirty="0" smtClean="0"/>
          </a:p>
          <a:p>
            <a:pPr lvl="1"/>
            <a:r>
              <a:rPr lang="en-US" dirty="0" smtClean="0"/>
              <a:t>4-membered ring = beta-lactam</a:t>
            </a:r>
          </a:p>
        </p:txBody>
      </p:sp>
      <p:pic>
        <p:nvPicPr>
          <p:cNvPr id="6" name="Picture 3" descr="C:\Users\jessica.milhollan\Pictures\Pics\mou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40" y="3810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homepage.ntlworld.com/diamonddove/03_Blactams/Blacta4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6484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09" t="59808" r="25937" b="16346"/>
          <a:stretch/>
        </p:blipFill>
        <p:spPr bwMode="auto">
          <a:xfrm>
            <a:off x="304800" y="4876800"/>
            <a:ext cx="6330461" cy="17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6974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Penicillin: action of molecule (penicillin 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35926" cy="5715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Transpeptidase</a:t>
            </a:r>
            <a:r>
              <a:rPr lang="en-US" dirty="0" smtClean="0"/>
              <a:t> is an enzyme that aids in cell wall formation </a:t>
            </a:r>
            <a:r>
              <a:rPr lang="en-US" dirty="0"/>
              <a:t>for </a:t>
            </a:r>
            <a:r>
              <a:rPr lang="en-US" dirty="0" smtClean="0"/>
              <a:t>bacteria</a:t>
            </a:r>
          </a:p>
          <a:p>
            <a:r>
              <a:rPr lang="en-US" dirty="0" smtClean="0"/>
              <a:t>But penicillin inhibits this enzyme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 descr="http://3.bp.blogspot.com/-SE1rHJz294E/UfVRllEWP8I/AAAAAAAAA48/MPOa54FSVdM/s1600/transpeptidase-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199"/>
            <a:ext cx="4191000" cy="2514601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7/7d/Simple_penicillin_mechanis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105012" cy="246340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lbow Connector 6"/>
          <p:cNvCxnSpPr/>
          <p:nvPr/>
        </p:nvCxnSpPr>
        <p:spPr>
          <a:xfrm rot="5400000">
            <a:off x="2400299" y="1714500"/>
            <a:ext cx="1524000" cy="1295400"/>
          </a:xfrm>
          <a:prstGeom prst="bentConnector3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4800600" y="2667001"/>
            <a:ext cx="1600200" cy="838200"/>
          </a:xfrm>
          <a:prstGeom prst="bentConnector3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6974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Penicillin: action of molecule (penicillin 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35926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Strain </a:t>
            </a:r>
            <a:r>
              <a:rPr lang="en-US" dirty="0"/>
              <a:t>on the bonds (being pushed to 90º)</a:t>
            </a:r>
          </a:p>
          <a:p>
            <a:pPr lvl="1"/>
            <a:r>
              <a:rPr lang="en-US" dirty="0"/>
              <a:t>Makes </a:t>
            </a:r>
            <a:r>
              <a:rPr lang="en-US" dirty="0" smtClean="0"/>
              <a:t>the </a:t>
            </a:r>
            <a:r>
              <a:rPr lang="en-US" dirty="0"/>
              <a:t>ring relatively easy to break = key to </a:t>
            </a:r>
            <a:r>
              <a:rPr lang="en-US" dirty="0" smtClean="0"/>
              <a:t>activity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Blocks the cross-linking enzyme so cell wall does not connect well to cell membrane</a:t>
            </a:r>
          </a:p>
          <a:p>
            <a:pPr lvl="1"/>
            <a:r>
              <a:rPr lang="en-US" dirty="0" smtClean="0"/>
              <a:t>Cell cannot support bacterium, so bursts and dies</a:t>
            </a:r>
          </a:p>
          <a:p>
            <a:r>
              <a:rPr lang="en-US" dirty="0" smtClean="0"/>
              <a:t>Useful against a wide-range of bacteria</a:t>
            </a:r>
          </a:p>
          <a:p>
            <a:r>
              <a:rPr lang="en-US" dirty="0" smtClean="0"/>
              <a:t>Breaks down in stomach acid = usu. Injection admin.</a:t>
            </a:r>
          </a:p>
          <a:p>
            <a:r>
              <a:rPr lang="en-US" dirty="0" smtClean="0"/>
              <a:t>New ‘R’ groups added aids in pill form administration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8" t="48463" r="28857" b="22692"/>
          <a:stretch/>
        </p:blipFill>
        <p:spPr bwMode="auto">
          <a:xfrm>
            <a:off x="1553260" y="1828800"/>
            <a:ext cx="5990540" cy="229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1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69740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Penicillin: antibiotic resistance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35926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Some bacteria have an enzyme called </a:t>
            </a:r>
            <a:r>
              <a:rPr lang="en-US" dirty="0" err="1" smtClean="0"/>
              <a:t>penicillinase</a:t>
            </a:r>
            <a:r>
              <a:rPr lang="en-US" dirty="0" smtClean="0"/>
              <a:t> or beta-lactamase</a:t>
            </a:r>
          </a:p>
          <a:p>
            <a:r>
              <a:rPr lang="en-US" dirty="0" smtClean="0"/>
              <a:t>Enzyme finds penicillin molecules and breaks ring</a:t>
            </a:r>
          </a:p>
          <a:p>
            <a:pPr lvl="1"/>
            <a:r>
              <a:rPr lang="en-US" dirty="0" smtClean="0"/>
              <a:t>Makes molecule inactive</a:t>
            </a:r>
          </a:p>
          <a:p>
            <a:r>
              <a:rPr lang="en-US" dirty="0" smtClean="0"/>
              <a:t>Responses to antibacterial resistance</a:t>
            </a:r>
          </a:p>
          <a:p>
            <a:pPr lvl="1"/>
            <a:r>
              <a:rPr lang="en-US" dirty="0" smtClean="0"/>
              <a:t>Synthesis of other forms of penicillin </a:t>
            </a:r>
          </a:p>
          <a:p>
            <a:pPr lvl="2"/>
            <a:r>
              <a:rPr lang="en-US" dirty="0" smtClean="0"/>
              <a:t>Methicillin or </a:t>
            </a:r>
            <a:r>
              <a:rPr lang="en-US" dirty="0" err="1" smtClean="0"/>
              <a:t>oxacillin</a:t>
            </a:r>
            <a:endParaRPr lang="en-US" dirty="0" smtClean="0"/>
          </a:p>
          <a:p>
            <a:pPr lvl="2"/>
            <a:r>
              <a:rPr lang="en-US" dirty="0" smtClean="0"/>
              <a:t>Have modified side chains to protect the ring from the enzyme</a:t>
            </a:r>
          </a:p>
          <a:p>
            <a:pPr lvl="1"/>
            <a:r>
              <a:rPr lang="en-US" dirty="0" smtClean="0"/>
              <a:t>Legislation to protect use of antibiotics (prescript only)</a:t>
            </a:r>
          </a:p>
          <a:p>
            <a:pPr lvl="1"/>
            <a:r>
              <a:rPr lang="en-US" dirty="0" smtClean="0"/>
              <a:t>Education of patients to complete full course of antibiotics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6" t="50000" r="9395" b="8462"/>
          <a:stretch/>
        </p:blipFill>
        <p:spPr bwMode="auto">
          <a:xfrm>
            <a:off x="3200400" y="5043832"/>
            <a:ext cx="2140204" cy="166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52563" r="41669" b="8462"/>
          <a:stretch/>
        </p:blipFill>
        <p:spPr bwMode="auto">
          <a:xfrm>
            <a:off x="463218" y="5002340"/>
            <a:ext cx="2508582" cy="17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t="36707" r="44860" b="26912"/>
          <a:stretch/>
        </p:blipFill>
        <p:spPr bwMode="auto">
          <a:xfrm>
            <a:off x="5486400" y="4887828"/>
            <a:ext cx="3276600" cy="197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5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63562"/>
          </a:xfrm>
        </p:spPr>
        <p:txBody>
          <a:bodyPr/>
          <a:lstStyle/>
          <a:p>
            <a:r>
              <a:rPr lang="en-US" dirty="0" smtClean="0"/>
              <a:t>D1: Intro to medicines and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1" y="838200"/>
            <a:ext cx="8393722" cy="5559552"/>
          </a:xfrm>
        </p:spPr>
        <p:txBody>
          <a:bodyPr/>
          <a:lstStyle/>
          <a:p>
            <a:r>
              <a:rPr lang="en-US" dirty="0" smtClean="0"/>
              <a:t>Drug = chemical affecting how body works for good and worse </a:t>
            </a:r>
          </a:p>
          <a:p>
            <a:pPr lvl="1"/>
            <a:r>
              <a:rPr lang="en-US" dirty="0" smtClean="0"/>
              <a:t>Can be illegal dugs as well</a:t>
            </a:r>
          </a:p>
          <a:p>
            <a:r>
              <a:rPr lang="en-US" dirty="0" smtClean="0"/>
              <a:t>Medicine = substance that improves health and therefore a therapeutic effect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be natural or synthetic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30769" r="9720" b="15192"/>
          <a:stretch/>
        </p:blipFill>
        <p:spPr bwMode="auto">
          <a:xfrm>
            <a:off x="381000" y="3276600"/>
            <a:ext cx="8216648" cy="361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Injection administration of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29808" r="27667" b="14423"/>
          <a:stretch/>
        </p:blipFill>
        <p:spPr bwMode="auto">
          <a:xfrm>
            <a:off x="2514600" y="2688624"/>
            <a:ext cx="6248400" cy="40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67571" r="9720" b="15192"/>
          <a:stretch/>
        </p:blipFill>
        <p:spPr bwMode="auto">
          <a:xfrm>
            <a:off x="308772" y="990600"/>
            <a:ext cx="8759028" cy="123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basimmousilli.com/files/blog/2009/10/Injec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6955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artoonstock.com/lowres/medical-anesthetize-anaesthetic-syringe-hospital-doctor-jmp090821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02" y="1103954"/>
            <a:ext cx="3810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Bioavailability of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Dosage: how much of a drug to administer</a:t>
            </a:r>
          </a:p>
          <a:p>
            <a:r>
              <a:rPr lang="en-US" dirty="0"/>
              <a:t>Bioavailability: the fraction of the drug dosage that reaches the bloodstream</a:t>
            </a:r>
          </a:p>
          <a:p>
            <a:pPr lvl="1"/>
            <a:r>
              <a:rPr lang="en-US" dirty="0" smtClean="0"/>
              <a:t>Intravenous </a:t>
            </a:r>
            <a:r>
              <a:rPr lang="en-US" dirty="0"/>
              <a:t>= 100% bioavailable</a:t>
            </a:r>
          </a:p>
          <a:p>
            <a:r>
              <a:rPr lang="en-US" dirty="0" smtClean="0"/>
              <a:t>First-pass effect in oral drugs</a:t>
            </a:r>
          </a:p>
          <a:p>
            <a:pPr lvl="1"/>
            <a:r>
              <a:rPr lang="en-US" dirty="0" smtClean="0"/>
              <a:t>Low bioavailability = 20-40% may reach bloodstream</a:t>
            </a:r>
          </a:p>
          <a:p>
            <a:pPr lvl="1"/>
            <a:r>
              <a:rPr lang="en-US" dirty="0" smtClean="0"/>
              <a:t>Digestive system</a:t>
            </a:r>
          </a:p>
          <a:p>
            <a:pPr lvl="2"/>
            <a:r>
              <a:rPr lang="en-US" dirty="0" smtClean="0"/>
              <a:t>Enzymes may alter them chemically</a:t>
            </a:r>
          </a:p>
          <a:p>
            <a:pPr lvl="2"/>
            <a:r>
              <a:rPr lang="en-US" dirty="0" smtClean="0"/>
              <a:t>Liver may breakdown more of the drug</a:t>
            </a:r>
          </a:p>
          <a:p>
            <a:r>
              <a:rPr lang="en-US" dirty="0" smtClean="0"/>
              <a:t>Solubility of a drug</a:t>
            </a:r>
          </a:p>
          <a:p>
            <a:pPr lvl="1"/>
            <a:r>
              <a:rPr lang="en-US" dirty="0" smtClean="0"/>
              <a:t>Aqueous solubility – helps pass through blood</a:t>
            </a:r>
          </a:p>
          <a:p>
            <a:pPr lvl="1"/>
            <a:r>
              <a:rPr lang="en-US" dirty="0" smtClean="0"/>
              <a:t>Lipid solubility – helps pass through membranes</a:t>
            </a:r>
          </a:p>
          <a:p>
            <a:r>
              <a:rPr lang="en-US" dirty="0" smtClean="0"/>
              <a:t>Functional groups </a:t>
            </a:r>
          </a:p>
          <a:p>
            <a:pPr lvl="1"/>
            <a:r>
              <a:rPr lang="en-US" dirty="0" smtClean="0"/>
              <a:t>Different charges on molecule can change reactivity and solubility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Physiological effects of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552718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Side-effects</a:t>
            </a:r>
          </a:p>
          <a:p>
            <a:pPr lvl="1"/>
            <a:r>
              <a:rPr lang="en-US" dirty="0" smtClean="0"/>
              <a:t>Can be beneficial, 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benign, or damaging</a:t>
            </a:r>
          </a:p>
          <a:p>
            <a:r>
              <a:rPr lang="en-US" dirty="0" smtClean="0"/>
              <a:t>Tolerance and addiction</a:t>
            </a:r>
          </a:p>
          <a:p>
            <a:pPr lvl="1"/>
            <a:r>
              <a:rPr lang="en-US" dirty="0" smtClean="0"/>
              <a:t>Tolerance occurs when the drug’s efficacy is reduced</a:t>
            </a:r>
          </a:p>
          <a:p>
            <a:pPr lvl="1"/>
            <a:r>
              <a:rPr lang="en-US" dirty="0" smtClean="0"/>
              <a:t>Addiction occurs when there are withdrawal symptoms if drug is withheld</a:t>
            </a:r>
          </a:p>
          <a:p>
            <a:r>
              <a:rPr lang="en-US" dirty="0" smtClean="0"/>
              <a:t>Dosage</a:t>
            </a:r>
          </a:p>
          <a:p>
            <a:pPr lvl="1"/>
            <a:r>
              <a:rPr lang="en-US" dirty="0" smtClean="0"/>
              <a:t>Specific quantity of drug to be taken at one time and how frequently</a:t>
            </a:r>
          </a:p>
          <a:p>
            <a:pPr lvl="1"/>
            <a:r>
              <a:rPr lang="en-US" dirty="0" smtClean="0"/>
              <a:t>Difficult due to so many factors: age, sex, weight, diet, interactions with other drugs, etc.</a:t>
            </a:r>
          </a:p>
          <a:p>
            <a:pPr lvl="1"/>
            <a:r>
              <a:rPr lang="en-US" dirty="0" smtClean="0"/>
              <a:t>Must maintain in a “window” so as effective, but not too much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19991" b="25000"/>
          <a:stretch/>
        </p:blipFill>
        <p:spPr bwMode="auto">
          <a:xfrm>
            <a:off x="4312535" y="914400"/>
            <a:ext cx="439258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Dosage : Therapeutic determinations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en-US" dirty="0" smtClean="0"/>
              <a:t>Range of concentrations that determine therapeutic window varies by drug</a:t>
            </a:r>
          </a:p>
          <a:p>
            <a:pPr lvl="1"/>
            <a:r>
              <a:rPr lang="en-US" dirty="0" smtClean="0"/>
              <a:t>Larger window = higher </a:t>
            </a:r>
            <a:r>
              <a:rPr lang="en-US" dirty="0"/>
              <a:t>T</a:t>
            </a:r>
            <a:r>
              <a:rPr lang="en-US" dirty="0" smtClean="0"/>
              <a:t>herapeutic Index (TI)</a:t>
            </a:r>
          </a:p>
          <a:p>
            <a:r>
              <a:rPr lang="en-US" dirty="0"/>
              <a:t>TI: ratio of dosage that produces toxicity to the dose that produces a clinically effective response in 50% of the population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9" t="40000" r="5502" b="25193"/>
          <a:stretch/>
        </p:blipFill>
        <p:spPr bwMode="auto">
          <a:xfrm>
            <a:off x="783101" y="3426829"/>
            <a:ext cx="7522699" cy="3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5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Dosage : Therapeutic determinations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077200" cy="5483352"/>
          </a:xfrm>
        </p:spPr>
        <p:txBody>
          <a:bodyPr/>
          <a:lstStyle/>
          <a:p>
            <a:r>
              <a:rPr lang="en-US" dirty="0" smtClean="0"/>
              <a:t>Minimum effective dose: ED50</a:t>
            </a:r>
          </a:p>
          <a:p>
            <a:pPr lvl="1"/>
            <a:r>
              <a:rPr lang="en-US" dirty="0" smtClean="0"/>
              <a:t>Dose producing therapeutic effect in 50% of population</a:t>
            </a:r>
          </a:p>
          <a:p>
            <a:r>
              <a:rPr lang="en-US" dirty="0" smtClean="0"/>
              <a:t>Lethal dose: LD50</a:t>
            </a:r>
            <a:endParaRPr lang="en-US" dirty="0"/>
          </a:p>
          <a:p>
            <a:pPr lvl="1"/>
            <a:r>
              <a:rPr lang="en-US" dirty="0" smtClean="0"/>
              <a:t>Dose that is lethal to 50% of the population (animal trials)</a:t>
            </a:r>
          </a:p>
          <a:p>
            <a:r>
              <a:rPr lang="en-US" dirty="0" smtClean="0"/>
              <a:t>Toxic dose: TD50</a:t>
            </a:r>
          </a:p>
          <a:p>
            <a:pPr lvl="1"/>
            <a:r>
              <a:rPr lang="en-US" dirty="0" smtClean="0"/>
              <a:t>Does that is toxic to 50% of population (human studies)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0" t="29039" r="45075" b="52452"/>
          <a:stretch/>
        </p:blipFill>
        <p:spPr bwMode="auto">
          <a:xfrm>
            <a:off x="451950" y="3733800"/>
            <a:ext cx="2679075" cy="18288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4" t="49297" r="31344" b="10385"/>
          <a:stretch/>
        </p:blipFill>
        <p:spPr bwMode="auto">
          <a:xfrm>
            <a:off x="3733800" y="3472292"/>
            <a:ext cx="3581400" cy="320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05400" y="4343400"/>
            <a:ext cx="1143000" cy="68500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Dosage : Therapeutic determinations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077200" cy="5483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TI is the measure of drug’s safety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6" t="32500" r="12855" b="38846"/>
          <a:stretch/>
        </p:blipFill>
        <p:spPr bwMode="auto">
          <a:xfrm>
            <a:off x="1189226" y="1447800"/>
            <a:ext cx="6369762" cy="234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t="56856" r="16540" b="12919"/>
          <a:stretch/>
        </p:blipFill>
        <p:spPr bwMode="auto">
          <a:xfrm>
            <a:off x="508675" y="4038600"/>
            <a:ext cx="7873325" cy="251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619</TotalTime>
  <Words>1059</Words>
  <Application>Microsoft Office PowerPoint</Application>
  <PresentationFormat>On-screen Show (4:3)</PresentationFormat>
  <Paragraphs>190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Chapter 15: medicinal chemistry D.1: Pharmaceutical products and drug action D.2: Aspirin and Penicillin</vt:lpstr>
      <vt:lpstr>Important terms in these sections</vt:lpstr>
      <vt:lpstr>D1: Intro to medicines and drugs</vt:lpstr>
      <vt:lpstr>Injection administration of medicine</vt:lpstr>
      <vt:lpstr>Bioavailability of drugs</vt:lpstr>
      <vt:lpstr>Physiological effects of drugs</vt:lpstr>
      <vt:lpstr>Dosage : Therapeutic determinations</vt:lpstr>
      <vt:lpstr>Dosage : Therapeutic determinations</vt:lpstr>
      <vt:lpstr>Dosage : Therapeutic determinations</vt:lpstr>
      <vt:lpstr>Drug interactions with receptors</vt:lpstr>
      <vt:lpstr>Drug design and development</vt:lpstr>
      <vt:lpstr>Drug design and development</vt:lpstr>
      <vt:lpstr>Drug design and development</vt:lpstr>
      <vt:lpstr>D2: Aspirin</vt:lpstr>
      <vt:lpstr>Development of Aspirin</vt:lpstr>
      <vt:lpstr>Development of Aspirin</vt:lpstr>
      <vt:lpstr>Physiological effects of Aspirin</vt:lpstr>
      <vt:lpstr>Modification for absorption/distribution</vt:lpstr>
      <vt:lpstr>Penicillin: antibiotic</vt:lpstr>
      <vt:lpstr>Penicillin: action of molecule (penicillin G)</vt:lpstr>
      <vt:lpstr>Penicillin: action of molecule (penicillin G)</vt:lpstr>
      <vt:lpstr>Penicillin: action of molecule (penicillin G)</vt:lpstr>
      <vt:lpstr>Penicillin: antibiotic resistance</vt:lpstr>
    </vt:vector>
  </TitlesOfParts>
  <Company>Academy School District 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15: medicinal chemistry D.1: Pharmaceutical products and drug action D.2: Aspirin and Penicillin</dc:title>
  <dc:creator>Jessica Milhollan</dc:creator>
  <cp:lastModifiedBy>Jessica Milhollan</cp:lastModifiedBy>
  <cp:revision>29</cp:revision>
  <dcterms:created xsi:type="dcterms:W3CDTF">2015-04-26T20:42:28Z</dcterms:created>
  <dcterms:modified xsi:type="dcterms:W3CDTF">2015-04-29T19:08:42Z</dcterms:modified>
</cp:coreProperties>
</file>