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4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A1C8BE8-51EA-4AC3-9ADF-839AA4B6B9D1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F36379-5E07-4260-8450-FD30C20C40E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C8BE8-51EA-4AC3-9ADF-839AA4B6B9D1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36379-5E07-4260-8450-FD30C20C40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C8BE8-51EA-4AC3-9ADF-839AA4B6B9D1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36379-5E07-4260-8450-FD30C20C40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C8BE8-51EA-4AC3-9ADF-839AA4B6B9D1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36379-5E07-4260-8450-FD30C20C40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A1C8BE8-51EA-4AC3-9ADF-839AA4B6B9D1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F36379-5E07-4260-8450-FD30C20C40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C8BE8-51EA-4AC3-9ADF-839AA4B6B9D1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BF36379-5E07-4260-8450-FD30C20C40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C8BE8-51EA-4AC3-9ADF-839AA4B6B9D1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BF36379-5E07-4260-8450-FD30C20C40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C8BE8-51EA-4AC3-9ADF-839AA4B6B9D1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36379-5E07-4260-8450-FD30C20C40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C8BE8-51EA-4AC3-9ADF-839AA4B6B9D1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36379-5E07-4260-8450-FD30C20C40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A1C8BE8-51EA-4AC3-9ADF-839AA4B6B9D1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F36379-5E07-4260-8450-FD30C20C40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A1C8BE8-51EA-4AC3-9ADF-839AA4B6B9D1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F36379-5E07-4260-8450-FD30C20C40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A1C8BE8-51EA-4AC3-9ADF-839AA4B6B9D1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BF36379-5E07-4260-8450-FD30C20C40E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media.pearsoncmg.com/intl/ema/9781447959762_ChemHL_Brown_Ford/animations/Chapter11p569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451166" cy="22098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Chapter 11.3-21.1:Spectroscopic identification of organic compounds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8084234" cy="3124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11.3: Analytical techniques can be used to determine the structure of a compound, analyze the composition of a substance, or determine the purity of a compound. Spectroscopic techniques are used in the structural identification of organic and inorganic compounds.</a:t>
            </a:r>
          </a:p>
          <a:p>
            <a:endParaRPr lang="en-US" dirty="0" smtClean="0"/>
          </a:p>
          <a:p>
            <a:r>
              <a:rPr lang="en-US" dirty="0" smtClean="0"/>
              <a:t>20.1: Although spectroscopic characterization techniques form the backbone of structural identification of compounds, typically no one techniques results in a full structural identification of a molecule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5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Degree of Unsaturation or Index of Hydrogen Deficiency (IHD)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of how many H</a:t>
            </a:r>
            <a:r>
              <a:rPr lang="en-US" baseline="-25000" dirty="0" smtClean="0"/>
              <a:t>2</a:t>
            </a:r>
            <a:r>
              <a:rPr lang="en-US" dirty="0" smtClean="0"/>
              <a:t> molecules are needed to convert molecule into saturated, non-cyclic molecule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6" t="52308" r="25181" b="17308"/>
          <a:stretch/>
        </p:blipFill>
        <p:spPr bwMode="auto">
          <a:xfrm>
            <a:off x="451265" y="3475892"/>
            <a:ext cx="8311735" cy="284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52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spectrum and </a:t>
            </a:r>
            <a:br>
              <a:rPr lang="en-US" dirty="0" smtClean="0"/>
            </a:br>
            <a:r>
              <a:rPr lang="en-US" dirty="0" smtClean="0"/>
              <a:t>identifying organic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 spectrum is described by wavelength (</a:t>
            </a:r>
            <a:r>
              <a:rPr lang="el-GR" dirty="0" smtClean="0">
                <a:latin typeface="Franklin Gothic Book"/>
              </a:rPr>
              <a:t>λ</a:t>
            </a:r>
            <a:r>
              <a:rPr lang="en-US" dirty="0" smtClean="0">
                <a:latin typeface="Franklin Gothic Book"/>
              </a:rPr>
              <a:t>)</a:t>
            </a:r>
            <a:r>
              <a:rPr lang="en-US" dirty="0" smtClean="0"/>
              <a:t> and frequency (</a:t>
            </a:r>
            <a:r>
              <a:rPr lang="el-GR" dirty="0" smtClean="0">
                <a:latin typeface="Franklin Gothic Book"/>
              </a:rPr>
              <a:t>ν</a:t>
            </a:r>
            <a:r>
              <a:rPr lang="en-US" dirty="0" smtClean="0">
                <a:latin typeface="Franklin Gothic Book"/>
              </a:rPr>
              <a:t>)</a:t>
            </a:r>
          </a:p>
          <a:p>
            <a:r>
              <a:rPr lang="en-US" dirty="0" smtClean="0">
                <a:latin typeface="Franklin Gothic Book"/>
              </a:rPr>
              <a:t>c=</a:t>
            </a:r>
            <a:r>
              <a:rPr lang="el-GR" dirty="0" smtClean="0">
                <a:latin typeface="Franklin Gothic Book"/>
              </a:rPr>
              <a:t> νλ</a:t>
            </a:r>
            <a:r>
              <a:rPr lang="en-US" dirty="0" smtClean="0">
                <a:latin typeface="Franklin Gothic Book"/>
              </a:rPr>
              <a:t> 	c = speed of light = 3.0 x 10</a:t>
            </a:r>
            <a:r>
              <a:rPr lang="en-US" baseline="30000" dirty="0" smtClean="0">
                <a:latin typeface="Franklin Gothic Book"/>
              </a:rPr>
              <a:t>8</a:t>
            </a:r>
            <a:r>
              <a:rPr lang="en-US" dirty="0" smtClean="0">
                <a:latin typeface="Franklin Gothic Book"/>
              </a:rPr>
              <a:t> ms</a:t>
            </a:r>
            <a:r>
              <a:rPr lang="en-US" baseline="30000" dirty="0" smtClean="0">
                <a:latin typeface="Franklin Gothic Book"/>
              </a:rPr>
              <a:t>-1</a:t>
            </a:r>
          </a:p>
          <a:p>
            <a:r>
              <a:rPr lang="en-US" dirty="0" smtClean="0"/>
              <a:t>Wavenumber = frequency of radiation  is measured in number of waves per centimeter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spectrum and </a:t>
            </a:r>
            <a:br>
              <a:rPr lang="en-US" dirty="0" smtClean="0"/>
            </a:br>
            <a:r>
              <a:rPr lang="en-US" dirty="0" smtClean="0"/>
              <a:t>identifying organic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 waves – gives info about environment of certain atoms</a:t>
            </a:r>
          </a:p>
          <a:p>
            <a:r>
              <a:rPr lang="en-US" dirty="0" smtClean="0"/>
              <a:t>Infrared radiation – gives info about bonds in a molecule</a:t>
            </a:r>
          </a:p>
          <a:p>
            <a:r>
              <a:rPr lang="en-US" dirty="0" smtClean="0"/>
              <a:t>Visible &amp; UV light – gives info about E levels within atom/molecule</a:t>
            </a:r>
          </a:p>
          <a:p>
            <a:r>
              <a:rPr lang="en-US" dirty="0" smtClean="0"/>
              <a:t>X rays – gives info about molecular and crystal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51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Infrared</a:t>
            </a:r>
            <a:r>
              <a:rPr lang="en-US" dirty="0" smtClean="0"/>
              <a:t> (IR)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6280"/>
          </a:xfrm>
        </p:spPr>
        <p:txBody>
          <a:bodyPr/>
          <a:lstStyle/>
          <a:p>
            <a:r>
              <a:rPr lang="en-US" dirty="0" smtClean="0"/>
              <a:t>Chemical bonds are like springs</a:t>
            </a:r>
          </a:p>
          <a:p>
            <a:pPr lvl="1"/>
            <a:r>
              <a:rPr lang="en-US" dirty="0" smtClean="0"/>
              <a:t>Light atoms = vibrate at higher frequencies</a:t>
            </a:r>
          </a:p>
          <a:p>
            <a:pPr lvl="1"/>
            <a:r>
              <a:rPr lang="en-US" dirty="0" smtClean="0"/>
              <a:t>Heavy atoms = vibrate at lower frequencies</a:t>
            </a:r>
          </a:p>
          <a:p>
            <a:r>
              <a:rPr lang="en-US" dirty="0" smtClean="0"/>
              <a:t>IR energy can cause a bond to stretch or bend</a:t>
            </a:r>
          </a:p>
          <a:p>
            <a:r>
              <a:rPr lang="en-US" dirty="0" smtClean="0"/>
              <a:t>Simple </a:t>
            </a:r>
            <a:r>
              <a:rPr lang="en-US" dirty="0" err="1" smtClean="0"/>
              <a:t>diatomics</a:t>
            </a:r>
            <a:r>
              <a:rPr lang="en-US" dirty="0" smtClean="0"/>
              <a:t> can only vibrate when bond is stretched (H-Cl highest </a:t>
            </a:r>
            <a:r>
              <a:rPr lang="en-US" dirty="0" err="1" smtClean="0"/>
              <a:t>freq</a:t>
            </a:r>
            <a:r>
              <a:rPr lang="en-US" dirty="0" smtClean="0"/>
              <a:t>, H-I lowest freq.)</a:t>
            </a:r>
          </a:p>
          <a:p>
            <a:r>
              <a:rPr lang="en-US" dirty="0" smtClean="0"/>
              <a:t>Bond must be polar to interact with IR energy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0" t="45000" r="10909" b="29231"/>
          <a:stretch/>
        </p:blipFill>
        <p:spPr bwMode="auto">
          <a:xfrm>
            <a:off x="1524000" y="4800600"/>
            <a:ext cx="6203852" cy="188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789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charts like this to determine the kinds of bonds a molecule contains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6" t="39423" r="25397" b="20000"/>
          <a:stretch/>
        </p:blipFill>
        <p:spPr bwMode="auto">
          <a:xfrm>
            <a:off x="228600" y="2667000"/>
            <a:ext cx="861962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65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8" t="35769" r="10476" b="16539"/>
          <a:stretch/>
        </p:blipFill>
        <p:spPr bwMode="auto">
          <a:xfrm>
            <a:off x="152400" y="152400"/>
            <a:ext cx="6316395" cy="348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5" t="45721" r="9617" b="10867"/>
          <a:stretch/>
        </p:blipFill>
        <p:spPr bwMode="auto">
          <a:xfrm>
            <a:off x="641444" y="3682376"/>
            <a:ext cx="8502555" cy="317562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Rounded Rectangle 3"/>
          <p:cNvSpPr/>
          <p:nvPr/>
        </p:nvSpPr>
        <p:spPr>
          <a:xfrm>
            <a:off x="1524000" y="4495800"/>
            <a:ext cx="838200" cy="1981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62200" y="4876800"/>
            <a:ext cx="533400" cy="1524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0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Nuclear Magnetic Resonance (NMR)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3176124" cy="4843466"/>
          </a:xfrm>
        </p:spPr>
        <p:txBody>
          <a:bodyPr>
            <a:normAutofit/>
          </a:bodyPr>
          <a:lstStyle/>
          <a:p>
            <a:r>
              <a:rPr lang="en-US" dirty="0" smtClean="0"/>
              <a:t>Used to find shape &amp; structure of molecules</a:t>
            </a:r>
          </a:p>
          <a:p>
            <a:r>
              <a:rPr lang="en-US" dirty="0" smtClean="0"/>
              <a:t>Atoms w/ odd # protons spin like itty bitty bar magnets </a:t>
            </a:r>
          </a:p>
          <a:p>
            <a:r>
              <a:rPr lang="en-US" baseline="30000" dirty="0" smtClean="0"/>
              <a:t>1</a:t>
            </a:r>
            <a:r>
              <a:rPr lang="en-US" dirty="0" smtClean="0"/>
              <a:t>H, </a:t>
            </a:r>
            <a:r>
              <a:rPr lang="en-US" baseline="30000" dirty="0" smtClean="0"/>
              <a:t>13</a:t>
            </a:r>
            <a:r>
              <a:rPr lang="en-US" dirty="0" smtClean="0"/>
              <a:t>C, </a:t>
            </a:r>
            <a:r>
              <a:rPr lang="en-US" baseline="30000" dirty="0" smtClean="0"/>
              <a:t>19</a:t>
            </a:r>
            <a:r>
              <a:rPr lang="en-US" dirty="0" smtClean="0"/>
              <a:t>F, </a:t>
            </a:r>
            <a:r>
              <a:rPr lang="en-US" baseline="30000" dirty="0" smtClean="0"/>
              <a:t>31</a:t>
            </a:r>
            <a:r>
              <a:rPr lang="en-US" dirty="0" smtClean="0"/>
              <a:t>P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0" t="27116" r="11017" b="7692"/>
          <a:stretch/>
        </p:blipFill>
        <p:spPr bwMode="auto">
          <a:xfrm>
            <a:off x="3402226" y="1892297"/>
            <a:ext cx="5555036" cy="427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4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NMR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648517"/>
          </a:xfrm>
        </p:spPr>
        <p:txBody>
          <a:bodyPr/>
          <a:lstStyle/>
          <a:p>
            <a:r>
              <a:rPr lang="en-US" dirty="0" smtClean="0"/>
              <a:t>Resonance: Field strength is varied until the radio waves have exact freq. to flip nuclei (spin other way)</a:t>
            </a:r>
          </a:p>
          <a:p>
            <a:pPr lvl="1"/>
            <a:r>
              <a:rPr lang="en-US" dirty="0" smtClean="0"/>
              <a:t>Detected electronically and reported as a spectrum</a:t>
            </a:r>
          </a:p>
          <a:p>
            <a:r>
              <a:rPr lang="en-US" dirty="0" smtClean="0"/>
              <a:t>Non-invasive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et </a:t>
            </a:r>
            <a:r>
              <a:rPr lang="en-US" dirty="0" smtClean="0"/>
              <a:t>sample </a:t>
            </a:r>
            <a:r>
              <a:rPr lang="en-US" dirty="0" smtClean="0"/>
              <a:t>back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2.chemistry.msu.edu/faculty/reusch/VirtTxtJml/Spectrpy/nmr/Images/spctrmt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505199"/>
            <a:ext cx="5419725" cy="317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H NMR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Hydrogen nuclei can tell give information about where they are in a molecule</a:t>
            </a:r>
          </a:p>
          <a:p>
            <a:r>
              <a:rPr lang="en-US" dirty="0" smtClean="0"/>
              <a:t>Chemical shift = position of H relative to the standard (section 27 of data booklet)</a:t>
            </a:r>
          </a:p>
          <a:p>
            <a:endParaRPr lang="en-US" dirty="0"/>
          </a:p>
          <a:p>
            <a:r>
              <a:rPr lang="en-US" dirty="0" err="1" smtClean="0"/>
              <a:t>Tetramethylsilane</a:t>
            </a:r>
            <a:r>
              <a:rPr lang="en-US" dirty="0" smtClean="0"/>
              <a:t> is the standard </a:t>
            </a:r>
          </a:p>
          <a:p>
            <a:pPr lvl="1"/>
            <a:r>
              <a:rPr lang="en-US" dirty="0" smtClean="0"/>
              <a:t>All H are same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8" t="27500" r="44788" b="56751"/>
          <a:stretch/>
        </p:blipFill>
        <p:spPr bwMode="auto">
          <a:xfrm>
            <a:off x="3200400" y="4757950"/>
            <a:ext cx="2209800" cy="181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95400" y="-90268"/>
            <a:ext cx="6569612" cy="6948268"/>
            <a:chOff x="1295400" y="-90268"/>
            <a:chExt cx="6569612" cy="694826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26730" r="9504" b="8653"/>
            <a:stretch/>
          </p:blipFill>
          <p:spPr bwMode="auto">
            <a:xfrm>
              <a:off x="1295400" y="2131254"/>
              <a:ext cx="6569612" cy="4726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35" t="58943" r="25181" b="9615"/>
            <a:stretch/>
          </p:blipFill>
          <p:spPr bwMode="auto">
            <a:xfrm>
              <a:off x="1295400" y="-90268"/>
              <a:ext cx="6555545" cy="2300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78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 analysis: detection of presence but not quantity of substance in mixture</a:t>
            </a:r>
          </a:p>
          <a:p>
            <a:r>
              <a:rPr lang="en-US" dirty="0" smtClean="0"/>
              <a:t>Quantitative analysis: measurement of the quantity of a particular substance in a mixture</a:t>
            </a:r>
          </a:p>
          <a:p>
            <a:r>
              <a:rPr lang="en-US" dirty="0" smtClean="0">
                <a:solidFill>
                  <a:schemeClr val="accent6">
                    <a:lumMod val="25000"/>
                  </a:schemeClr>
                </a:solidFill>
              </a:rPr>
              <a:t>Structural analysis: description of how atoms are arranged in molecular structures</a:t>
            </a:r>
            <a:endParaRPr lang="en-US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03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</a:t>
            </a:r>
            <a:r>
              <a:rPr lang="en-US" baseline="30000" dirty="0" smtClean="0"/>
              <a:t>1</a:t>
            </a:r>
            <a:r>
              <a:rPr lang="en-US" dirty="0" smtClean="0"/>
              <a:t>H </a:t>
            </a:r>
            <a:r>
              <a:rPr lang="en-US" dirty="0"/>
              <a:t>NMR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two peaks show areas of protons</a:t>
            </a:r>
          </a:p>
          <a:p>
            <a:r>
              <a:rPr lang="en-US" dirty="0" smtClean="0"/>
              <a:t>The height of the peaks show the relative abundance of the peaks (proportional)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3" t="47115" r="10693" b="22116"/>
          <a:stretch/>
        </p:blipFill>
        <p:spPr bwMode="auto">
          <a:xfrm>
            <a:off x="533400" y="3429000"/>
            <a:ext cx="8044962" cy="286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tetramethylsilane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Hs are the same = 1 signal</a:t>
            </a:r>
          </a:p>
          <a:p>
            <a:r>
              <a:rPr lang="en-US" dirty="0" smtClean="0"/>
              <a:t>Si </a:t>
            </a:r>
          </a:p>
          <a:p>
            <a:pPr lvl="1"/>
            <a:r>
              <a:rPr lang="en-US" dirty="0" smtClean="0"/>
              <a:t>Has lower EN than Carbon</a:t>
            </a:r>
          </a:p>
          <a:p>
            <a:pPr lvl="1"/>
            <a:r>
              <a:rPr lang="en-US" dirty="0" smtClean="0"/>
              <a:t>Si absorbs in a different part of the spectrum than C when bonded to H</a:t>
            </a:r>
          </a:p>
          <a:p>
            <a:r>
              <a:rPr lang="en-US" dirty="0" smtClean="0"/>
              <a:t>Si(CH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Has low boiling point</a:t>
            </a:r>
          </a:p>
          <a:p>
            <a:pPr lvl="1"/>
            <a:r>
              <a:rPr lang="en-US" dirty="0" smtClean="0"/>
              <a:t>Is chemically inert (non-reactive)</a:t>
            </a:r>
          </a:p>
          <a:p>
            <a:pPr lvl="1"/>
            <a:r>
              <a:rPr lang="en-US" dirty="0" smtClean="0"/>
              <a:t>Is soluble in most organic solvents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High-resolution </a:t>
            </a:r>
            <a:r>
              <a:rPr lang="en-US" baseline="30000" dirty="0"/>
              <a:t>1</a:t>
            </a:r>
            <a:r>
              <a:rPr lang="en-US" dirty="0"/>
              <a:t>H NMR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show the difference in the spins of nuclei</a:t>
            </a:r>
          </a:p>
          <a:p>
            <a:r>
              <a:rPr lang="en-US" dirty="0" smtClean="0"/>
              <a:t>Right: Hi-res</a:t>
            </a:r>
            <a:r>
              <a:rPr lang="en-US" baseline="30000" dirty="0" smtClean="0"/>
              <a:t> </a:t>
            </a:r>
            <a:r>
              <a:rPr lang="en-US" baseline="30000" dirty="0"/>
              <a:t>1</a:t>
            </a:r>
            <a:r>
              <a:rPr lang="en-US" dirty="0"/>
              <a:t>H NMR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Below: </a:t>
            </a:r>
            <a:r>
              <a:rPr lang="en-US" baseline="30000" dirty="0"/>
              <a:t>1</a:t>
            </a:r>
            <a:r>
              <a:rPr lang="en-US" dirty="0"/>
              <a:t>H NMR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8" t="47115" r="18417" b="22116"/>
          <a:stretch/>
        </p:blipFill>
        <p:spPr bwMode="auto">
          <a:xfrm>
            <a:off x="239973" y="3962400"/>
            <a:ext cx="4039387" cy="262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9" t="45769" r="38167" b="21346"/>
          <a:stretch/>
        </p:blipFill>
        <p:spPr bwMode="auto">
          <a:xfrm>
            <a:off x="4286534" y="2133600"/>
            <a:ext cx="4781266" cy="361950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High-resolution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aseline="30000" dirty="0"/>
              <a:t>1</a:t>
            </a:r>
            <a:r>
              <a:rPr lang="en-US" dirty="0"/>
              <a:t>H NMR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3431728" cy="4297364"/>
          </a:xfrm>
        </p:spPr>
        <p:txBody>
          <a:bodyPr>
            <a:normAutofit/>
          </a:bodyPr>
          <a:lstStyle/>
          <a:p>
            <a:r>
              <a:rPr lang="en-US" dirty="0" smtClean="0"/>
              <a:t>Instead of one signal = 1 energy difference</a:t>
            </a:r>
          </a:p>
          <a:p>
            <a:pPr lvl="1"/>
            <a:r>
              <a:rPr lang="en-US" dirty="0" smtClean="0"/>
              <a:t>2 signals are produced</a:t>
            </a:r>
          </a:p>
          <a:p>
            <a:r>
              <a:rPr lang="en-US" dirty="0" smtClean="0"/>
              <a:t>Both are likely &amp; have same intensity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5" t="27693" r="19451" b="7692"/>
          <a:stretch/>
        </p:blipFill>
        <p:spPr bwMode="auto">
          <a:xfrm>
            <a:off x="3584128" y="1676400"/>
            <a:ext cx="549774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8" t="45849" r="33637" b="32510"/>
          <a:stretch/>
        </p:blipFill>
        <p:spPr bwMode="auto">
          <a:xfrm>
            <a:off x="76200" y="76200"/>
            <a:ext cx="3780430" cy="158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9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53536"/>
            <a:ext cx="8229600" cy="6608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High-resolution </a:t>
            </a:r>
            <a:r>
              <a:rPr lang="en-US" baseline="30000" dirty="0"/>
              <a:t>1</a:t>
            </a:r>
            <a:r>
              <a:rPr lang="en-US" dirty="0"/>
              <a:t>H NMR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229600" cy="518191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500" dirty="0" smtClean="0"/>
              <a:t>Protons bonded to same atom do not interact with each other (behave as group)</a:t>
            </a:r>
          </a:p>
          <a:p>
            <a:r>
              <a:rPr lang="en-US" sz="2500" dirty="0" smtClean="0"/>
              <a:t>Protons on non-adjacent carbons do not typically interact with each other</a:t>
            </a:r>
          </a:p>
          <a:p>
            <a:r>
              <a:rPr lang="en-US" sz="2500" dirty="0" smtClean="0"/>
              <a:t>The O-H single peak is ethanol does not split unless sample is pure</a:t>
            </a:r>
          </a:p>
          <a:p>
            <a:r>
              <a:rPr lang="en-US" sz="2500" dirty="0" smtClean="0"/>
              <a:t>So the different possible positions in the -CH</a:t>
            </a:r>
            <a:r>
              <a:rPr lang="en-US" sz="2500" baseline="-25000" dirty="0" smtClean="0"/>
              <a:t>3</a:t>
            </a:r>
            <a:r>
              <a:rPr lang="en-US" sz="2500" dirty="0" smtClean="0"/>
              <a:t> in </a:t>
            </a:r>
            <a:r>
              <a:rPr lang="en-US" sz="2500" dirty="0" err="1" smtClean="0"/>
              <a:t>ethanal</a:t>
            </a:r>
            <a:r>
              <a:rPr lang="en-US" sz="2500" dirty="0" smtClean="0"/>
              <a:t> leads to 4 actual signals (CHO is affected by –CH</a:t>
            </a:r>
            <a:r>
              <a:rPr lang="en-US" sz="2500" baseline="-25000" dirty="0" smtClean="0"/>
              <a:t>3</a:t>
            </a:r>
            <a:r>
              <a:rPr lang="en-US" sz="2500" dirty="0" smtClean="0"/>
              <a:t>)</a:t>
            </a:r>
            <a:endParaRPr lang="en-US" sz="2500" baseline="-25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2" t="58077" r="18802" b="14423"/>
          <a:stretch/>
        </p:blipFill>
        <p:spPr bwMode="auto">
          <a:xfrm>
            <a:off x="656906" y="4110252"/>
            <a:ext cx="7801294" cy="274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4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Diffraction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X-rays are passed through a crystal</a:t>
            </a:r>
          </a:p>
          <a:p>
            <a:pPr lvl="1"/>
            <a:r>
              <a:rPr lang="en-US" dirty="0" smtClean="0"/>
              <a:t>Scattered pattern of light is orderly based on interactions of e- in substance</a:t>
            </a:r>
          </a:p>
          <a:p>
            <a:pPr lvl="1"/>
            <a:r>
              <a:rPr lang="en-US" dirty="0" smtClean="0"/>
              <a:t>Called a diffraction pattern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6" t="31539" r="38696" b="40385"/>
          <a:stretch/>
        </p:blipFill>
        <p:spPr bwMode="auto">
          <a:xfrm>
            <a:off x="1751555" y="3657600"/>
            <a:ext cx="541124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0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Diffraction: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534400" cy="4526280"/>
          </a:xfrm>
        </p:spPr>
        <p:txBody>
          <a:bodyPr/>
          <a:lstStyle/>
          <a:p>
            <a:r>
              <a:rPr lang="en-US" dirty="0" smtClean="0"/>
              <a:t>Constructive interference</a:t>
            </a:r>
          </a:p>
          <a:p>
            <a:pPr lvl="1"/>
            <a:r>
              <a:rPr lang="en-US" dirty="0" smtClean="0"/>
              <a:t>Waves reinforce each other </a:t>
            </a:r>
          </a:p>
          <a:p>
            <a:pPr lvl="1"/>
            <a:r>
              <a:rPr lang="en-US" dirty="0" smtClean="0"/>
              <a:t>Produces a high intensity region on screen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Destructive interference</a:t>
            </a:r>
          </a:p>
          <a:p>
            <a:pPr lvl="1"/>
            <a:r>
              <a:rPr lang="en-US" dirty="0" smtClean="0"/>
              <a:t>Waves cancel each other</a:t>
            </a:r>
          </a:p>
          <a:p>
            <a:pPr lvl="1"/>
            <a:r>
              <a:rPr lang="en-US" dirty="0" smtClean="0"/>
              <a:t>Produces a region of low intensity on screen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6" t="70313" r="38696" b="12308"/>
          <a:stretch/>
        </p:blipFill>
        <p:spPr bwMode="auto">
          <a:xfrm>
            <a:off x="533400" y="3124200"/>
            <a:ext cx="4051496" cy="127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7" t="70192" r="39669" b="13462"/>
          <a:stretch/>
        </p:blipFill>
        <p:spPr bwMode="auto">
          <a:xfrm>
            <a:off x="4876413" y="4267200"/>
            <a:ext cx="4051881" cy="128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www.scienceiscool.org/solids/FG11_03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5" y="685800"/>
            <a:ext cx="83439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Diffraction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320"/>
            <a:ext cx="8077200" cy="4526280"/>
          </a:xfrm>
        </p:spPr>
        <p:txBody>
          <a:bodyPr/>
          <a:lstStyle/>
          <a:p>
            <a:r>
              <a:rPr lang="en-US" dirty="0" smtClean="0"/>
              <a:t>Monochromatic X-rays used</a:t>
            </a:r>
          </a:p>
          <a:p>
            <a:r>
              <a:rPr lang="en-US" dirty="0" smtClean="0"/>
              <a:t>Sample in solid state</a:t>
            </a:r>
          </a:p>
          <a:p>
            <a:r>
              <a:rPr lang="en-US" dirty="0" smtClean="0"/>
              <a:t>Diffraction pattern is based upon</a:t>
            </a:r>
          </a:p>
          <a:p>
            <a:pPr lvl="1"/>
            <a:r>
              <a:rPr lang="en-US" dirty="0" smtClean="0"/>
              <a:t>Wavelength of incident radiation</a:t>
            </a:r>
          </a:p>
          <a:p>
            <a:pPr lvl="1"/>
            <a:r>
              <a:rPr lang="en-US" dirty="0" smtClean="0"/>
              <a:t>Inter atomic distance</a:t>
            </a:r>
          </a:p>
          <a:p>
            <a:pPr lvl="1"/>
            <a:r>
              <a:rPr lang="en-US" dirty="0" smtClean="0"/>
              <a:t>Relative atomic orientation</a:t>
            </a:r>
          </a:p>
          <a:p>
            <a:pPr lvl="1"/>
            <a:r>
              <a:rPr lang="en-US" dirty="0" smtClean="0"/>
              <a:t>Angle of incidence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5" t="57308" r="25829" b="16923"/>
          <a:stretch/>
        </p:blipFill>
        <p:spPr bwMode="auto">
          <a:xfrm>
            <a:off x="4083524" y="4363329"/>
            <a:ext cx="4718163" cy="226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0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Diffraction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Contour lines connect points with the same electron density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8" t="33462" r="19991" b="17115"/>
          <a:stretch/>
        </p:blipFill>
        <p:spPr bwMode="auto">
          <a:xfrm>
            <a:off x="1683224" y="2743200"/>
            <a:ext cx="5528604" cy="361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3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5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Mass spectroscopy (MS): </a:t>
            </a:r>
            <a:r>
              <a:rPr lang="en-US" dirty="0">
                <a:solidFill>
                  <a:schemeClr val="tx2"/>
                </a:solidFill>
              </a:rPr>
              <a:t>used to determine relative atomic &amp; molecular masses. Fragmentation pattern can be “fingerprint</a:t>
            </a:r>
            <a:r>
              <a:rPr lang="en-US" dirty="0" smtClean="0">
                <a:solidFill>
                  <a:schemeClr val="tx2"/>
                </a:solidFill>
              </a:rPr>
              <a:t>”</a:t>
            </a:r>
          </a:p>
          <a:p>
            <a:endParaRPr lang="en-US" sz="1300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Infrared spectroscopy (IR):</a:t>
            </a:r>
            <a:r>
              <a:rPr lang="en-US" dirty="0" smtClean="0">
                <a:solidFill>
                  <a:schemeClr val="tx2"/>
                </a:solidFill>
              </a:rPr>
              <a:t> used to identify bonds in a molecule</a:t>
            </a:r>
          </a:p>
          <a:p>
            <a:endParaRPr lang="en-US" sz="1300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Nuclear magnetic resonance spectroscopy: </a:t>
            </a:r>
            <a:r>
              <a:rPr lang="en-US" dirty="0" smtClean="0">
                <a:solidFill>
                  <a:schemeClr val="tx2"/>
                </a:solidFill>
              </a:rPr>
              <a:t>used to show chemical environment of isotopes (H, C, P, F)</a:t>
            </a:r>
          </a:p>
          <a:p>
            <a:endParaRPr lang="en-US" sz="1300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X-ray diffraction:</a:t>
            </a:r>
            <a:r>
              <a:rPr lang="en-US" dirty="0" smtClean="0">
                <a:solidFill>
                  <a:schemeClr val="tx2"/>
                </a:solidFill>
              </a:rPr>
              <a:t> used to identify </a:t>
            </a:r>
            <a:r>
              <a:rPr lang="en-US" dirty="0"/>
              <a:t>atomic and molecular structure of a crystal, in which the crystalline atoms cause a beam of incident X-rays to diffract into many specific directions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7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from chapter 2 </a:t>
            </a:r>
          </a:p>
          <a:p>
            <a:pPr lvl="1"/>
            <a:r>
              <a:rPr lang="en-US" dirty="0" smtClean="0"/>
              <a:t>Mass </a:t>
            </a:r>
            <a:r>
              <a:rPr lang="en-US" dirty="0" err="1" smtClean="0"/>
              <a:t>spect</a:t>
            </a:r>
            <a:r>
              <a:rPr lang="en-US" dirty="0" smtClean="0"/>
              <a:t> charges the atoms to be + ions and detects specific ions’ mass</a:t>
            </a:r>
          </a:p>
          <a:p>
            <a:r>
              <a:rPr lang="en-US" dirty="0" smtClean="0"/>
              <a:t>Used to find relative molecular mass of compound</a:t>
            </a:r>
          </a:p>
          <a:p>
            <a:r>
              <a:rPr lang="en-US" dirty="0" smtClean="0"/>
              <a:t>If EF is known, molecular formula can be determined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6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Fragmentation patterns</a:t>
            </a:r>
          </a:p>
          <a:p>
            <a:r>
              <a:rPr lang="en-US" dirty="0" smtClean="0"/>
              <a:t>High E </a:t>
            </a:r>
            <a:r>
              <a:rPr lang="en-US" dirty="0" err="1" smtClean="0"/>
              <a:t>e</a:t>
            </a:r>
            <a:r>
              <a:rPr lang="en-US" dirty="0" smtClean="0"/>
              <a:t>- bombard compound to knock off e- resulting in a </a:t>
            </a:r>
            <a:r>
              <a:rPr lang="en-US" dirty="0" err="1" smtClean="0"/>
              <a:t>cation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X(g) + 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X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r>
              <a:rPr lang="en-US" dirty="0" smtClean="0">
                <a:sym typeface="Wingdings" panose="05000000000000000000" pitchFamily="2" charset="2"/>
              </a:rPr>
              <a:t>(g) + 2e</a:t>
            </a:r>
            <a:r>
              <a:rPr lang="en-US" baseline="30000" dirty="0" smtClean="0">
                <a:sym typeface="Wingdings" panose="05000000000000000000" pitchFamily="2" charset="2"/>
              </a:rPr>
              <a:t>-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Spectra results in fragmentation pattern that can give us a picture of complete molecule</a:t>
            </a:r>
          </a:p>
        </p:txBody>
      </p:sp>
    </p:spTree>
    <p:extLst>
      <p:ext uri="{BB962C8B-B14F-4D97-AF65-F5344CB8AC3E}">
        <p14:creationId xmlns:p14="http://schemas.microsoft.com/office/powerpoint/2010/main" val="166444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spectrum of ethanol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these spikes come from?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6" t="33846" r="11558" b="20000"/>
          <a:stretch/>
        </p:blipFill>
        <p:spPr bwMode="auto">
          <a:xfrm>
            <a:off x="381000" y="2209800"/>
            <a:ext cx="8153400" cy="446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0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spectrum of ethanol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7" t="27884" r="15558" b="14423"/>
          <a:stretch/>
        </p:blipFill>
        <p:spPr bwMode="auto">
          <a:xfrm>
            <a:off x="2743200" y="1447800"/>
            <a:ext cx="6200336" cy="518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3" t="33846" r="11558" b="20000"/>
          <a:stretch/>
        </p:blipFill>
        <p:spPr bwMode="auto">
          <a:xfrm>
            <a:off x="202361" y="3581400"/>
            <a:ext cx="3455239" cy="30960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2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spectrum of ethanol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fragmentation results in 1 ion keeping + charge</a:t>
            </a:r>
          </a:p>
          <a:p>
            <a:r>
              <a:rPr lang="en-US" dirty="0" smtClean="0"/>
              <a:t>For breaking C-C bond, 2 possible outcomes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3" t="57500" r="40359" b="14423"/>
          <a:stretch/>
        </p:blipFill>
        <p:spPr bwMode="auto">
          <a:xfrm>
            <a:off x="4545842" y="3352800"/>
            <a:ext cx="3836158" cy="310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3" t="33846" r="11558" b="20000"/>
          <a:stretch/>
        </p:blipFill>
        <p:spPr bwMode="auto">
          <a:xfrm>
            <a:off x="76200" y="3657600"/>
            <a:ext cx="3455239" cy="30960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64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spectrum of ethanol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r>
              <a:rPr lang="en-US" dirty="0" smtClean="0"/>
              <a:t>Expected to be able to recognize mass fragments below (not memorize details from section 28 of data booklet)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3" t="42116" r="36858" b="18846"/>
          <a:stretch/>
        </p:blipFill>
        <p:spPr bwMode="auto">
          <a:xfrm>
            <a:off x="2438400" y="3124200"/>
            <a:ext cx="4267200" cy="353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565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405</TotalTime>
  <Words>901</Words>
  <Application>Microsoft Office PowerPoint</Application>
  <PresentationFormat>On-screen Show (4:3)</PresentationFormat>
  <Paragraphs>119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Foundry</vt:lpstr>
      <vt:lpstr>Chapter 11.3-21.1:Spectroscopic identification of organic compounds</vt:lpstr>
      <vt:lpstr>Analytical techniques</vt:lpstr>
      <vt:lpstr>Structural analysis</vt:lpstr>
      <vt:lpstr>Mass Spectroscopy</vt:lpstr>
      <vt:lpstr>Mass spectroscopy</vt:lpstr>
      <vt:lpstr>Mass spectrum of ethanol</vt:lpstr>
      <vt:lpstr>Mass spectrum of ethanol</vt:lpstr>
      <vt:lpstr>Mass spectrum of ethanol</vt:lpstr>
      <vt:lpstr>Mass spectrum of ethanol</vt:lpstr>
      <vt:lpstr>Degree of Unsaturation or Index of Hydrogen Deficiency (IHD)</vt:lpstr>
      <vt:lpstr>EM spectrum and  identifying organic molecules</vt:lpstr>
      <vt:lpstr>EM spectrum and  identifying organic molecules</vt:lpstr>
      <vt:lpstr>Infrared (IR) spectroscopy</vt:lpstr>
      <vt:lpstr>IR spectroscopy</vt:lpstr>
      <vt:lpstr>PowerPoint Presentation</vt:lpstr>
      <vt:lpstr>Nuclear Magnetic Resonance (NMR) Spectroscopy</vt:lpstr>
      <vt:lpstr>NMR Spectroscopy</vt:lpstr>
      <vt:lpstr>1H NMR</vt:lpstr>
      <vt:lpstr>PowerPoint Presentation</vt:lpstr>
      <vt:lpstr>Interpreting 1H NMR</vt:lpstr>
      <vt:lpstr>Why tetramethylsilane?</vt:lpstr>
      <vt:lpstr>High-resolution 1H NMR </vt:lpstr>
      <vt:lpstr>High-resolution  1H NMR </vt:lpstr>
      <vt:lpstr>High-resolution 1H NMR </vt:lpstr>
      <vt:lpstr>X-ray Diffraction</vt:lpstr>
      <vt:lpstr>X-ray Diffraction: Interference</vt:lpstr>
      <vt:lpstr>PowerPoint Presentation</vt:lpstr>
      <vt:lpstr>X-ray Diffraction</vt:lpstr>
      <vt:lpstr>X-ray Diffraction</vt:lpstr>
    </vt:vector>
  </TitlesOfParts>
  <Company>Academy School District 20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11.3-21.1:Spectroscopic identification of organic compounds</dc:title>
  <dc:creator>Jessica Milhollan</dc:creator>
  <cp:lastModifiedBy>Jessica Milhollan</cp:lastModifiedBy>
  <cp:revision>16</cp:revision>
  <dcterms:created xsi:type="dcterms:W3CDTF">2015-04-13T16:14:11Z</dcterms:created>
  <dcterms:modified xsi:type="dcterms:W3CDTF">2015-04-27T04:58:02Z</dcterms:modified>
</cp:coreProperties>
</file>